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yes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Relationship Id="rId2" Target="../media/image1.png" Type="http://schemas.openxmlformats.org/officeDocument/2006/relationships/image"/>
<Relationship Id="rId3" Target="../media/image2.png" Type="http://schemas.openxmlformats.org/officeDocument/2006/relationships/image"/>
<Relationship Id="rId4" Target="../media/image3.png" Type="http://schemas.openxmlformats.org/officeDocument/2006/relationships/image"/>
</Relationships>

</file>

<file path=ppt/slides/_rels/slide10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/Relationships>

</file>

<file path=ppt/slides/_rels/slide2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/Relationships>

</file>

<file path=ppt/slides/_rels/slide3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Relationship Id="rId2" Target="../media/image4.png" Type="http://schemas.openxmlformats.org/officeDocument/2006/relationships/image"/>
<Relationship Id="rId3" Target="../media/image5.png" Type="http://schemas.openxmlformats.org/officeDocument/2006/relationships/image"/>
<Relationship Id="rId4" Target="../media/image6.png" Type="http://schemas.openxmlformats.org/officeDocument/2006/relationships/image"/>
<Relationship Id="rId5" Target="../media/image7.png" Type="http://schemas.openxmlformats.org/officeDocument/2006/relationships/image"/>
<Relationship Id="rId6" Target="../media/image8.png" Type="http://schemas.openxmlformats.org/officeDocument/2006/relationships/image"/>
</Relationships>

</file>

<file path=ppt/slides/_rels/slide4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Relationship Id="rId2" Target="../media/image9.png" Type="http://schemas.openxmlformats.org/officeDocument/2006/relationships/image"/>
<Relationship Id="rId3" Target="../media/image10.png" Type="http://schemas.openxmlformats.org/officeDocument/2006/relationships/image"/>
<Relationship Id="rId4" Target="../media/image11.png" Type="http://schemas.openxmlformats.org/officeDocument/2006/relationships/image"/>
</Relationships>

</file>

<file path=ppt/slides/_rels/slide5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/Relationships>

</file>

<file path=ppt/slides/_rels/slide6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/Relationships>

</file>

<file path=ppt/slides/_rels/slide7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/Relationships>

</file>

<file path=ppt/slides/_rels/slide8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Relationship Id="rId2" Target="../media/image12.png" Type="http://schemas.openxmlformats.org/officeDocument/2006/relationships/image"/>
<Relationship Id="rId3" Target="../media/image13.png" Type="http://schemas.openxmlformats.org/officeDocument/2006/relationships/image"/>
<Relationship Id="rId4" Target="../media/image14.png" Type="http://schemas.openxmlformats.org/officeDocument/2006/relationships/image"/>
<Relationship Id="rId5" Target="../media/image15.png" Type="http://schemas.openxmlformats.org/officeDocument/2006/relationships/image"/>
<Relationship Id="rId6" Target="../media/image16.png" Type="http://schemas.openxmlformats.org/officeDocument/2006/relationships/image"/>
<Relationship Id="rId7" Target="../media/image17.png" Type="http://schemas.openxmlformats.org/officeDocument/2006/relationships/image"/>
<Relationship Id="rId8" Target="../media/image18.png" Type="http://schemas.openxmlformats.org/officeDocument/2006/relationships/image"/>
</Relationships>

</file>

<file path=ppt/slides/_rels/slide9.xml.rels><?xml version="1.0" encoding="UTF-8" standalone="yes"?>
<Relationships xmlns="http://schemas.openxmlformats.org/package/2006/relationships">
<Relationship Id="rId1" Target="../slideLayouts/slideLayout7.xml" Type="http://schemas.openxmlformats.org/officeDocument/2006/relationships/slideLayout"/>
<Relationship Id="rId2" Target="../media/image19.png" Type="http://schemas.openxmlformats.org/officeDocument/2006/relationships/image"/>
</Relationships>
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6000"/>
          </a:xfrm>
          <a:prstGeom prst="rect">
            <a:avLst/>
          </a:prstGeom>
        </p:spPr>
      </p:pic>
      <p:pic>
        <p:nvPicPr>
          <p:cNvPr name="Picture 2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2286000" cy="2286000"/>
          </a:xfrm>
          <a:prstGeom prst="rect">
            <a:avLst/>
          </a:prstGeom>
        </p:spPr>
      </p:pic>
      <p:sp>
        <p:nvSpPr>
          <p:cNvPr name="TextBox 3" id="4"/>
          <p:cNvSpPr txBox="true"/>
          <p:nvPr/>
        </p:nvSpPr>
        <p:spPr>
          <a:xfrm>
            <a:off x="5715000" y="1689100"/>
            <a:ext cx="3429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ctr"/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>Rowenta Compact Power XXL Ηλεκτρική σκούπα χωρίς σακούλα RO4B13</a:t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4" id="5"/>
          <p:cNvSpPr txBox="true"/>
          <p:nvPr/>
        </p:nvSpPr>
        <p:spPr>
          <a:xfrm>
            <a:off x="5715000" y="2044700"/>
            <a:ext cx="3429000" cy="1016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ctr"/>
            <a:r>
              <a:rPr lang="en-US" sz="13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300" i="false" b="false" strike="noStrike" u="none">
                <a:solidFill>
                  <a:srgbClr val="000000"/>
                </a:solidFill>
                <a:latin typeface="Calibri"/>
              </a:rPr>
              <a:t>Ηλεκτρική σκούπα χωρίς σακούλα</a:t>
            </a:r>
            <a:r>
              <a:rPr lang="en-US" sz="13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  <a:p>
            <a:pPr algn="ctr"/>
            <a:r>
              <a:rPr lang="en-US" sz="1300" i="false" b="false" strike="noStrike" u="none">
                <a:solidFill>
                  <a:srgbClr val="000000"/>
                </a:solidFill>
                <a:latin typeface="Calibri"/>
              </a:rPr>
              <a:t>RO4B13EA</a:t>
            </a:r>
          </a:p>
        </p:txBody>
      </p:sp>
      <p:sp>
        <p:nvSpPr>
          <p:cNvPr name="TextBox 5" id="6"/>
          <p:cNvSpPr txBox="true"/>
          <p:nvPr/>
        </p:nvSpPr>
        <p:spPr>
          <a:xfrm>
            <a:off x="254000" y="3009900"/>
            <a:ext cx="5207000" cy="3175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Η ισχυρότερη XXL ηλεκτρική σκούπα χωρίς σακούλα από τη Rowenta*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6" id="7"/>
          <p:cNvSpPr txBox="true"/>
          <p:nvPr/>
        </p:nvSpPr>
        <p:spPr>
          <a:xfrm>
            <a:off x="254000" y="3340100"/>
            <a:ext cx="8636000" cy="635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just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Η Rowenta Compact Power XXL Ηλεκτρική σκούπα χωρίς σακούλα προσφέρει εξαιρετικά αποτελέσματα καθαρισμού με μοτέρ χαμηλής κατανάλωσης* έως 900 W σε κομψό σχεδιασμό. Το προηγμένο φιλτράρισμα 3 επιπέδων αιχμαλωτίζει πάνω από το 99.98% των σωματιδίων σκόνης, για καθαρή ατμόσφαιρα. Το XXL δοχείο σκόνης 2.5 L είναι ιδανικό για διάφορους χώρους, προσφέροντας μεγαλύτερη αυτονομία και πανεύκολο άδειασμα του δοχείου σκόνης. Η Compact Power XXL διατίθεται με μεγάλη ακτίνα λειτουργίας 8.80 m για πλήρη πρακτικότητα.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  <a:p>
            <a:pPr algn="just"/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*Η 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ισχύς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του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μοτέρ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 β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άσει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του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 π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ροτύ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που IEC σε σύγκριση με άλλες ηλεκτρικές σκούπες χωρίς σακούλα της Rowenta. </a:t>
            </a:r>
          </a:p>
          <a:p>
            <a:pPr algn="just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 &lt;/p&gt;</a:t>
            </a:r>
          </a:p>
        </p:txBody>
      </p:sp>
      <p:sp>
        <p:nvSpPr>
          <p:cNvPr name="TextBox 7" id="8"/>
          <p:cNvSpPr txBox="true"/>
          <p:nvPr/>
        </p:nvSpPr>
        <p:spPr>
          <a:xfrm>
            <a:off x="254000" y="4025900"/>
            <a:ext cx="8636000" cy="635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name="Picture 8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4737100"/>
            <a:ext cx="3695700" cy="317500"/>
          </a:xfrm>
          <a:prstGeom prst="rect">
            <a:avLst/>
          </a:prstGeom>
        </p:spPr>
      </p:pic>
      <p:sp>
        <p:nvSpPr>
          <p:cNvPr name="TextBox 9" id="10"/>
          <p:cNvSpPr txBox="true"/>
          <p:nvPr/>
        </p:nvSpPr>
        <p:spPr>
          <a:xfrm>
            <a:off x="7874000" y="4851400"/>
            <a:ext cx="1270000" cy="254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r"/>
            <a:r>
              <a:rPr lang="en-US" sz="9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900" i="false" b="false" strike="noStrike" u="none">
                <a:solidFill>
                  <a:srgbClr val="000000"/>
                </a:solidFill>
                <a:latin typeface="Calibri"/>
              </a:rPr>
              <a:t>2025-10-24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[relations.title]</a:t>
            </a:r>
          </a:p>
        </p:txBody>
      </p:sp>
      <p:graphicFrame>
        <p:nvGraphicFramePr>
          <p:cNvPr name="Table 2" id="3"/>
          <p:cNvGraphicFramePr>
            <a:graphicFrameLocks noGrp="true"/>
          </p:cNvGraphicFramePr>
          <p:nvPr/>
        </p:nvGraphicFramePr>
        <p:xfrm>
          <a:off x="127000" y="381000"/>
          <a:ext cx="8890000" cy="10160000"/>
        </p:xfrm>
        <a:graphic>
          <a:graphicData uri="http://schemas.openxmlformats.org/drawingml/2006/table">
            <a:tbl>
              <a:tblPr/>
              <a:tblGrid>
                <a:gridCol w="2540000"/>
                <a:gridCol w="6350000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Switch (replace)</a:t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/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Switch (is replaced by)</a:t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/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Cross-sell</a:t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/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Accessories</a:t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1600005131[ZR900701], 1600005408[ZR903501], 1600005390[ZR903401], 1600005714[ZR901001], 1600005389[ZR902901], 1600005695[ZR900801], 2211401012[ZR780000], 1600005108[ZR001801], 1600005115[ZR900301], 1600005116[ZR900401], 1600005117[ZR900601]</a:t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Linked to finished products</a:t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/>
                      </a:r>
                    </a:p>
                  </a:txBody>
                  <a:tcPr>
                    <a:lnL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254000" y="63500"/>
            <a:ext cx="8636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>Η ισχυρή XXL ηλεκτρική σκούπα χωρίς σακούλα που είναι φτιαγμένη για βαθύ καθαρισμό</a:t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2" id="3"/>
          <p:cNvSpPr txBox="true"/>
          <p:nvPr/>
        </p:nvSpPr>
        <p:spPr>
          <a:xfrm>
            <a:off x="254000" y="342900"/>
            <a:ext cx="8636000" cy="22225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just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Ανακαλύψτε την Compact Power XXL, την ισχυρότερη XXL ηλεκτρική σκούπα χωρίς σακούλα από τη Rowenta*. Αποτελεί τον τέλειο συνδυασμό εξαιρετικής καθαριστικής ισχύος και προηγμένου φιλτραρίσματος, και όλα αυτά με ένα ισχυρό μοτέρ χαμηλής κατανάλωσης** έως 900 W. Αυτή η εξαιρετική ηλεκτρική σκούπα με κάδο προσφέρει XXL χωρητικότητα δοχείου (2.5 L) σε μοντέρνο, συμπαγές μέγεθος για εύκολη αποθήκευση. Το φιλτράρισμα 3 επιπέδων αιχμαλωτίζει πάνω από το 99.98% των σωματιδίων σκόνης για υγιέστερο οικιακό περιβάλλον, μαζί με ένα μακρύ καλώδιο τροφοδοσίας που εξασφαλίζει μεγάλη ακτίνα καθαρισμού 8.8 m για εύκολο καθάρισμα των μεγάλων χώρων.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  <a:p>
            <a:pPr algn="just"/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*Η 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ισχύς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του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μοτέρ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 β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άσει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του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 π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ροτύ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που IEC σε σύγκριση με άλλες ηλεκτρικές σκούπες χωρίς σακούλα της Rowenta. **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σύμφων</a:t>
            </a:r>
            <a:r>
              <a:rPr lang="en-US" sz="1100" i="true" b="true" strike="noStrike" u="none">
                <a:solidFill>
                  <a:srgbClr val="000000"/>
                </a:solidFill>
                <a:latin typeface="Calibri"/>
              </a:rPr>
              <a:t>α με τον κανονισμό (ΕΕ) αριθ. 666/2013</a:t>
            </a:r>
          </a:p>
        </p:txBody>
      </p:sp>
      <p:sp>
        <p:nvSpPr>
          <p:cNvPr name="TextBox 3" id="4"/>
          <p:cNvSpPr txBox="true"/>
          <p:nvPr/>
        </p:nvSpPr>
        <p:spPr>
          <a:xfrm>
            <a:off x="254000" y="2590800"/>
            <a:ext cx="8636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>Rowenta Compact Power XXL Ηλεκτρική σκούπα χωρίς σακούλα, RO4B13</a:t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4" id="5"/>
          <p:cNvSpPr txBox="true"/>
          <p:nvPr/>
        </p:nvSpPr>
        <p:spPr>
          <a:xfrm>
            <a:off x="254000" y="2870200"/>
            <a:ext cx="8636000" cy="22225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just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  <a:p>
            <a:pPr algn="just">
              <a:buFont typeface="Arial"/>
              <a:buChar char="•"/>
            </a:pP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ΑΠΟΔΟΣΗ ΣΚΟΥΠΙΣΜΑΤΟΣ XXL: Ηλεκτρική σκούπα χωρίς σακούλα που εξασφαλίζει εντυπωσιακή απορρόφηση με προηγμένη κυκλωνική τεχνολογία και μοτέρ χαμηλής κατανάλωσης* έως 900 W για άψογα καθαριστικά αποτελέσματα (*σύμφωνα με τον κανονισμό (ΕΕ) αριθ. 666/2013)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ΧΩΡΗΤΙΚΟΤΗΤΑ XXL: Εντυπωσιακή χωρητικότητα 2.5 L, ιδανική για όλους τους χώρους του σπιτιού, σε μια ηλεκτρική σκούπα με κάδο που προσφέρει περισσότερη αυτονομία και άνεση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ΚΟΜΨΟΣ ΣΧΕΔΙΑΣΜΟΣ: Μοντέρνος σχεδιασμός και μικρό μέγεθος χωρίς σακούλα για μέγιστη άνεση, καλύτερο καθάρισμα και ευκολότερη αποθήκευση, καθώς χωράει άνετα στις περισσότερες ντουλάπες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ΕΞΑΙΡΕΤΙΚΟ ΦΙΛΤΡΑΡΙΣΜΑ: Σύστημα φιλτραρίσματος 3 επιπέδων που παράγει μοναδικό διαχωρισμό αέρα και σκόνης μέρα με την ημέρα, αιχμαλωτίζοντας πάνω από το 99.98% των σωματιδίων σκόνης για καθαρό και υγιεινό οικιακό περιβάλλον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ΕΓΓΥΗΣΗ ΕΠΙΣΚΕΥΗΣ 15 ΕΤΩΝ: Με οικονομική και γρήγορη παράδοση από 6200 κέντρα επισκευής παγκοσμίως, στο πλαίσιο της δέσμευσής μας να βοηθήσουμε στην προστασία του περιβάλλοντος και στη μείωση των απορριμμάτων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ΚΑΤΑΛΛΗΛΗ ΓΙΑ ΜΕΓΑΛΕΣ ΕΠΙΦΑΝΕΙΕΣ: Χάρη στη μεγάλη ακτίνα 8.80 m που διαθέτει, είναι ιδανική για χρήση σε μεγάλους χώρους χωρίς αποσύνδεση από την πρίζα, για πλήρη άνεση και πρακτικότητα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ΔΟΧΕΙΟ ΣΥΛΛΟΓΗΣ ΣΚΟΝΗΣ ΠΟΥ ΚΑΘΑΡΙΖΕΙ ΠΑΝΕΥΚΟΛΑ: Επωφεληθείτε από την πιο εύκολη εμπειρία καθαρισμού που είχατε ποτέ, χάρη στο δοχείο σκόνης που αφαιρείται εύκολα, αδειάζει και πλένεται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ΤΙ ΠΕΡΙΛΑΜΒΑΝΕΤΑΙ ΣΤΗ ΣΥΣΚΕΥΑΣΙΑ: Compact Power XXL Ηλεκτρική σκούπα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OΦΕΛΗ ΠΡΟΪΟΝΤΟΣ</a:t>
            </a:r>
          </a:p>
        </p:txBody>
      </p:sp>
      <p:sp>
        <p:nvSpPr>
          <p:cNvPr name="TextBox 2" id="3"/>
          <p:cNvSpPr txBox="true"/>
          <p:nvPr/>
        </p:nvSpPr>
        <p:spPr>
          <a:xfrm>
            <a:off x="127000" y="317500"/>
            <a:ext cx="6350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>Απόλυτη ισχύς για βαθύ καθαρισμό</a:t>
            </a:r>
            <a:r>
              <a:rPr lang="en-US" sz="13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3" id="4"/>
          <p:cNvSpPr txBox="true"/>
          <p:nvPr/>
        </p:nvSpPr>
        <p:spPr>
          <a:xfrm>
            <a:off x="127000" y="584200"/>
            <a:ext cx="7112000" cy="889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just"/>
            <a:r>
              <a:rPr lang="en-US" sz="13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300" i="false" b="false" strike="noStrike" u="none">
                <a:solidFill>
                  <a:srgbClr val="000000"/>
                </a:solidFill>
                <a:latin typeface="Calibri"/>
              </a:rPr>
              <a:t>Ανακαλύψτε την ισχυρότερη XXL ηλεκτρική σκούπα χωρίς σακούλα από τη Rowenta* με συμπαγές μέγεθος, προηγμένη κυκλωνική τεχνολογία και μοτέρ χαμηλής κατανάλωσης** έως 900 W για τέλεια αποτελέσματα καθαρισμού.</a:t>
            </a:r>
            <a:r>
              <a:rPr lang="en-US" sz="13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  <a:p>
            <a:pPr algn="just"/>
            <a:r>
              <a:rPr lang="en-US" sz="1300" i="true" b="true" strike="noStrike" u="none">
                <a:solidFill>
                  <a:srgbClr val="000000"/>
                </a:solidFill>
                <a:latin typeface="Calibri"/>
              </a:rPr>
              <a:t>*Η ισχύς του μοτέρ βάσει του προτύπου IEC σε σύγκριση με άλλες ηλεκτρικές σκούπες χωρίς σακούλα της Rowenta. **σύμφωνα με τον κανονισμό (ΕΕ) αριθ. 666/2013</a:t>
            </a:r>
          </a:p>
        </p:txBody>
      </p:sp>
      <p:pic>
        <p:nvPicPr>
          <p:cNvPr name="Picture 4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68300"/>
            <a:ext cx="1270000" cy="1270000"/>
          </a:xfrm>
          <a:prstGeom prst="rect">
            <a:avLst/>
          </a:prstGeom>
        </p:spPr>
      </p:pic>
      <p:sp>
        <p:nvSpPr>
          <p:cNvPr name="TextBox 5" id="6"/>
          <p:cNvSpPr txBox="true"/>
          <p:nvPr/>
        </p:nvSpPr>
        <p:spPr>
          <a:xfrm>
            <a:off x="127000" y="1778000"/>
            <a:ext cx="2794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Τέλεια XXL χωρητικότητα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6" id="7"/>
          <p:cNvSpPr txBox="true"/>
          <p:nvPr/>
        </p:nvSpPr>
        <p:spPr>
          <a:xfrm>
            <a:off x="127000" y="2057400"/>
            <a:ext cx="2794000" cy="12319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Η πρακτική χωρητικότητα 2.5 L την καθιστά ιδανική για το σκούπισμα ολόκληρου του σπιτιού σας, όσο μεγάλο κι αν είναι.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pic>
        <p:nvPicPr>
          <p:cNvPr name="Picture 7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05000"/>
            <a:ext cx="1270000" cy="1270000"/>
          </a:xfrm>
          <a:prstGeom prst="rect">
            <a:avLst/>
          </a:prstGeom>
        </p:spPr>
      </p:pic>
      <p:sp>
        <p:nvSpPr>
          <p:cNvPr name="TextBox 8" id="9"/>
          <p:cNvSpPr txBox="true"/>
          <p:nvPr/>
        </p:nvSpPr>
        <p:spPr>
          <a:xfrm>
            <a:off x="4826000" y="1778000"/>
            <a:ext cx="2794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Κομψός σχεδιασμός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9" id="10"/>
          <p:cNvSpPr txBox="true"/>
          <p:nvPr/>
        </p:nvSpPr>
        <p:spPr>
          <a:xfrm>
            <a:off x="4826000" y="2057400"/>
            <a:ext cx="2794000" cy="12319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Η εντυπωσιακή απόδοση καθαρισμού είναι πάντα δίπλα σας, με συμπαγή σχεδιασμό για μέγιστη άνεση και ευελιξία.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pic>
        <p:nvPicPr>
          <p:cNvPr name="Picture 10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0" y="1905000"/>
            <a:ext cx="1270000" cy="1270000"/>
          </a:xfrm>
          <a:prstGeom prst="rect">
            <a:avLst/>
          </a:prstGeom>
        </p:spPr>
      </p:pic>
      <p:sp>
        <p:nvSpPr>
          <p:cNvPr name="TextBox 11" id="12"/>
          <p:cNvSpPr txBox="true"/>
          <p:nvPr/>
        </p:nvSpPr>
        <p:spPr>
          <a:xfrm>
            <a:off x="127000" y="3429000"/>
            <a:ext cx="2794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Προηγμένο φιλτράρισμα 3 επιπέδων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12" id="13"/>
          <p:cNvSpPr txBox="true"/>
          <p:nvPr/>
        </p:nvSpPr>
        <p:spPr>
          <a:xfrm>
            <a:off x="127000" y="3708400"/>
            <a:ext cx="2794000" cy="12319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Η προηγμένη κυκλωνική τεχνολογία της Rowenta εξασφαλίζει ένα πιο υγιεινό οικιακό περιβάλλον μέρα με την ημέρα, με την ανθεκτική τεχνολογία διαχωρισμού αέρα/σκόνης και το φιλτράρισμα που αιχμαλωτίζει πάνω από το 99.98% των μικροσκοπικών σωματιδίων σκόνης.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pic>
        <p:nvPicPr>
          <p:cNvPr name="Picture 13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556000"/>
            <a:ext cx="1270000" cy="1270000"/>
          </a:xfrm>
          <a:prstGeom prst="rect">
            <a:avLst/>
          </a:prstGeom>
        </p:spPr>
      </p:pic>
      <p:sp>
        <p:nvSpPr>
          <p:cNvPr name="TextBox 14" id="15"/>
          <p:cNvSpPr txBox="true"/>
          <p:nvPr/>
        </p:nvSpPr>
        <p:spPr>
          <a:xfrm>
            <a:off x="4826000" y="3429000"/>
            <a:ext cx="2794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Εγγύηση επισκευής 15 ετών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15" id="16"/>
          <p:cNvSpPr txBox="true"/>
          <p:nvPr/>
        </p:nvSpPr>
        <p:spPr>
          <a:xfrm>
            <a:off x="4826000" y="3708400"/>
            <a:ext cx="2794000" cy="12319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Στιβαρά υλικά και σχεδιασμός που αντέχει στον χρόνο, με ποιότητα που συνοδεύεται από 15ετή εγγύηση επισκευής.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pic>
        <p:nvPicPr>
          <p:cNvPr name="Picture 16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0" y="3556000"/>
            <a:ext cx="12700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OΦΕΛΗ ΠΡΟΪΟΝΤΟΣ</a:t>
            </a:r>
          </a:p>
        </p:txBody>
      </p:sp>
      <p:sp>
        <p:nvSpPr>
          <p:cNvPr name="TextBox 2" id="3"/>
          <p:cNvSpPr txBox="true"/>
          <p:nvPr/>
        </p:nvSpPr>
        <p:spPr>
          <a:xfrm>
            <a:off x="127000" y="419100"/>
            <a:ext cx="2794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Κατάλληλη για μεγάλες επιφάνειες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3" id="4"/>
          <p:cNvSpPr txBox="true"/>
          <p:nvPr/>
        </p:nvSpPr>
        <p:spPr>
          <a:xfrm>
            <a:off x="127000" y="698500"/>
            <a:ext cx="2794000" cy="12319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Μεγάλη ακτίνα σκουπίσματος 8.80 m, κατάλληλη για μεγάλες επιφάνειες χωρίς αποσύνδεση από την πρίζα.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pic>
        <p:nvPicPr>
          <p:cNvPr name="Picture 4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46100"/>
            <a:ext cx="1270000" cy="1270000"/>
          </a:xfrm>
          <a:prstGeom prst="rect">
            <a:avLst/>
          </a:prstGeom>
        </p:spPr>
      </p:pic>
      <p:sp>
        <p:nvSpPr>
          <p:cNvPr name="TextBox 5" id="6"/>
          <p:cNvSpPr txBox="true"/>
          <p:nvPr/>
        </p:nvSpPr>
        <p:spPr>
          <a:xfrm>
            <a:off x="4826000" y="419100"/>
            <a:ext cx="2794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Δοχείο συλλογής σκόνης που καθαρίζει πανεύκολα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6" id="7"/>
          <p:cNvSpPr txBox="true"/>
          <p:nvPr/>
        </p:nvSpPr>
        <p:spPr>
          <a:xfrm>
            <a:off x="4826000" y="698500"/>
            <a:ext cx="2794000" cy="12319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Απολαύστε την πιο εύκολη εμπειρία καθαρισμού που είχατε ποτέ, με το πρακτικό δοχείο σκόνης που αφαιρείται και καθαρίζεται εύκολα.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pic>
        <p:nvPicPr>
          <p:cNvPr name="Picture 7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0" y="546100"/>
            <a:ext cx="1270000" cy="1270000"/>
          </a:xfrm>
          <a:prstGeom prst="rect">
            <a:avLst/>
          </a:prstGeom>
        </p:spPr>
      </p:pic>
      <p:sp>
        <p:nvSpPr>
          <p:cNvPr name="TextBox 8" id="9"/>
          <p:cNvSpPr txBox="true"/>
          <p:nvPr/>
        </p:nvSpPr>
        <p:spPr>
          <a:xfrm>
            <a:off x="127000" y="2070100"/>
            <a:ext cx="2794000" cy="254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Επισκευάσιμο με χαμηλό κόστος - 15 χρόνια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9" id="10"/>
          <p:cNvSpPr txBox="true"/>
          <p:nvPr/>
        </p:nvSpPr>
        <p:spPr>
          <a:xfrm>
            <a:off x="127000" y="2349500"/>
            <a:ext cx="2794000" cy="12319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  <a:p>
            <a:pPr algn="l">
              <a:buFont typeface="Arial"/>
              <a:buChar char="•"/>
            </a:pP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Σχεδιασμένο για εύκολη επισκευή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 Ταχεία παράδοση ανταλλακτικών με μικρό κόστος για ακόμη 15 χρόνια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
 </a:t>
            </a:r>
            <a:r>
              <a:rPr lang="en-US" sz="1100" i="false" b="false" strike="noStrike" u="none">
                <a:solidFill>
                  <a:srgbClr val="000000"/>
                </a:solidFill>
                <a:latin typeface="Calibri"/>
              </a:rPr>
              <a:t>6200 συνεργαζόμενα κέντρα σέρβις παγκοσμίως</a:t>
            </a:r>
          </a:p>
        </p:txBody>
      </p:sp>
      <p:pic>
        <p:nvPicPr>
          <p:cNvPr name="Picture 10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197100"/>
            <a:ext cx="1270000" cy="1270000"/>
          </a:xfrm>
          <a:prstGeom prst="rect">
            <a:avLst/>
          </a:prstGeom>
        </p:spPr>
      </p:pic>
      <p:sp>
        <p:nvSpPr>
          <p:cNvPr name="TextBox 11" id="12"/>
          <p:cNvSpPr txBox="true"/>
          <p:nvPr/>
        </p:nvSpPr>
        <p:spPr>
          <a:xfrm>
            <a:off x="127000" y="6362700"/>
            <a:ext cx="8890000" cy="4953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ΧΑΡΑΚΤΗΡΙΣΤΙΚΑ ΠΡΟΪΟΝΤΟΣ</a:t>
            </a:r>
          </a:p>
        </p:txBody>
      </p:sp>
      <p:graphicFrame>
        <p:nvGraphicFramePr>
          <p:cNvPr name="Table 2" id="3"/>
          <p:cNvGraphicFramePr>
            <a:graphicFrameLocks noGrp="true"/>
          </p:cNvGraphicFramePr>
          <p:nvPr/>
        </p:nvGraphicFramePr>
        <p:xfrm>
          <a:off x="127000" y="292100"/>
          <a:ext cx="8890000" cy="4699000"/>
        </p:xfrm>
        <a:graphic>
          <a:graphicData uri="http://schemas.openxmlformats.org/drawingml/2006/table">
            <a:tbl>
              <a:tblPr/>
              <a:tblGrid>
                <a:gridCol w="4445000"/>
                <a:gridCol w="4445000"/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>ΤΕΧΝΟΛΟΓΙΑ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[Bagged / Bagless]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[Bagless]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>ΑΠΟΔΟΣΗ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Μέγιστη ισχύς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900 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Ισχύς (W)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750 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Τάση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220-240 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Συχνότητα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50-60 Hz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>ΕΝΕΡΓΕΙΑΚΗ ΣΗΜΑΝΣΗ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Επίπεδο θορύβου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75 dB(A)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>ΣΥΣΤΗΜΑ ΦΙΛΤΡΑΡΙΣΜΑΤΟΣ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Επίπεδο(α) καθαρισμού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Περιέκτης σκόνης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2.5L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Φιλτράρισμα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Κυκλωνική τεχνολογία + αφρός + φίλτρο υψηλής απόδοσης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>ΕΥΚΟΛΙΑ ΧΡΗΣΗΣ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Compact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ΝΑΙ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Ακτίνα κίνησης κατά τη χρήση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8.8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ΧΑΡΑΚΤΗΡΙΣΤΙΚΑ ΠΡΟΪΟΝΤΟΣ</a:t>
            </a:r>
          </a:p>
        </p:txBody>
      </p:sp>
      <p:graphicFrame>
        <p:nvGraphicFramePr>
          <p:cNvPr name="Table 2" id="3"/>
          <p:cNvGraphicFramePr>
            <a:graphicFrameLocks noGrp="true"/>
          </p:cNvGraphicFramePr>
          <p:nvPr/>
        </p:nvGraphicFramePr>
        <p:xfrm>
          <a:off x="127000" y="292100"/>
          <a:ext cx="8890000" cy="4826000"/>
        </p:xfrm>
        <a:graphic>
          <a:graphicData uri="http://schemas.openxmlformats.org/drawingml/2006/table">
            <a:tbl>
              <a:tblPr/>
              <a:tblGrid>
                <a:gridCol w="4445000"/>
                <a:gridCol w="4445000"/>
              </a:tblGrid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Μήκος ηλεκτρικού καλωδίου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6.2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Χωρητικότητα δοχείου σκόνης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[2.5 L]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Λαβή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Κλασική λαβή με Easy Brush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Ευελιξία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1 περιστρεφόμενο ροδάκι 360° + 2 μεγάλα οπίσθια ροδάκια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Σύστημα (/ θέσεις) στάθμευσης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Ένδειξη μέγιστης στάθμης σκόνης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ΝΑΙ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Λαβή μεταφοράς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ΝΑΙ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>ΕΞΑΡΤΗΜΑΤΑ ΠΟΥ ΣΥΜΠΕΡΙΛΑΜΒΑΝΟΝΤΑΙ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Σωλήνας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Τηλεσκοπικός μεταλλικός σωλήνας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Βούρτσες πατώματος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2 θέσεις (SPA 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>ΔΙΑΣΤΑΣΕΙΣ, ΧΡΩΜΑΤΑ ΚΑΙ ΒΑΡΟΣ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Χρώματα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ΚΟΚΚΙΝΟ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sz="1100" b="true"/>
                        <a:t/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true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buFont typeface="Wingdings"/>
                        <a:buChar char="Ø"/>
                      </a:pPr>
                      <a:r>
                        <a:rPr lang="en-US" sz="1100"/>
                        <a:t> Χώρα Προέλευσης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false"/>
                        <a:t>China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Logistics data</a:t>
            </a:r>
          </a:p>
        </p:txBody>
      </p:sp>
      <p:sp>
        <p:nvSpPr>
          <p:cNvPr name="TextBox 2" id="3"/>
          <p:cNvSpPr txBox="true"/>
          <p:nvPr/>
        </p:nvSpPr>
        <p:spPr>
          <a:xfrm>
            <a:off x="381000" y="381000"/>
            <a:ext cx="8382000" cy="381000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algn="l"/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CMMF : 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>7211005057</a:t>
            </a:r>
            <a:r>
              <a:rPr lang="en-US" sz="1200" i="false" b="tru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graphicFrame>
        <p:nvGraphicFramePr>
          <p:cNvPr name="Table 3" id="4"/>
          <p:cNvGraphicFramePr>
            <a:graphicFrameLocks noGrp="true"/>
          </p:cNvGraphicFramePr>
          <p:nvPr/>
        </p:nvGraphicFramePr>
        <p:xfrm>
          <a:off x="381000" y="762000"/>
          <a:ext cx="8382000" cy="1270000"/>
        </p:xfrm>
        <a:graphic>
          <a:graphicData uri="http://schemas.openxmlformats.org/drawingml/2006/table">
            <a:tbl>
              <a:tblPr/>
              <a:tblGrid>
                <a:gridCol w="2032000"/>
                <a:gridCol w="1270000"/>
                <a:gridCol w="1270000"/>
                <a:gridCol w="1270000"/>
                <a:gridCol w="1270000"/>
                <a:gridCol w="127000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EAN Code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τμχ/κιβ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Τμχ/ Στρώση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Στρώση / Παλέτα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Τμχ/ Παλέτα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Τμχ / Κοντέινερ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 - EAN ST : 3221616093065
 - EAN UC : 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7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42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 - C20 : 637
 - C40 : 1 372
 - HQ4 : 1 440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4" id="5"/>
          <p:cNvGraphicFramePr>
            <a:graphicFrameLocks noGrp="true"/>
          </p:cNvGraphicFramePr>
          <p:nvPr/>
        </p:nvGraphicFramePr>
        <p:xfrm>
          <a:off x="381000" y="2159000"/>
          <a:ext cx="8382000" cy="1270000"/>
        </p:xfrm>
        <a:graphic>
          <a:graphicData uri="http://schemas.openxmlformats.org/drawingml/2006/table">
            <a:tbl>
              <a:tblPr/>
              <a:tblGrid>
                <a:gridCol w="1778000"/>
                <a:gridCol w="1651000"/>
                <a:gridCol w="1651000"/>
                <a:gridCol w="1651000"/>
                <a:gridCol w="165100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/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Προϊόν χωρίς συσκευασία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Συσκευασμένο προϊόν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Εργοστασιακό κιβώτιο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Παλέτα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Διαστάσεις (Μ x Π x Υ)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409 x 276 x 291 (mm)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495 x 297 x 343 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495 x 297 x 343 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1 200 x 800 x 2 479 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Βάρος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5.6 (KG)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6,7 (KG)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6,7 (KG)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302,4 (KG)</a:t>
                      </a:r>
                    </a:p>
                  </a:txBody>
                  <a:tcPr>
                    <a:lnL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5" id="6"/>
          <p:cNvSpPr txBox="true"/>
          <p:nvPr/>
        </p:nvSpPr>
        <p:spPr>
          <a:xfrm>
            <a:off x="381000" y="3429000"/>
            <a:ext cx="8382000" cy="381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ctr"/>
            <a:r>
              <a:rPr lang="en-US" sz="1200" i="false" b="fals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1200" i="false" b="false" strike="noStrike" u="none">
                <a:solidFill>
                  <a:srgbClr val="000000"/>
                </a:solidFill>
                <a:latin typeface="Calibri"/>
              </a:rPr>
              <a:t/>
            </a:r>
          </a:p>
        </p:txBody>
      </p:sp>
      <p:sp>
        <p:nvSpPr>
          <p:cNvPr name="TextBox 6" id="7"/>
          <p:cNvSpPr txBox="true"/>
          <p:nvPr/>
        </p:nvSpPr>
        <p:spPr>
          <a:xfrm>
            <a:off x="0" y="4724400"/>
            <a:ext cx="9144000" cy="1905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</a:p>
        </p:txBody>
      </p:sp>
      <p:sp>
        <p:nvSpPr>
          <p:cNvPr name="TextBox 7" id="8"/>
          <p:cNvSpPr txBox="true"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1300" i="true" b="fals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true" b="false" strike="noStrike" u="none">
                <a:solidFill>
                  <a:srgbClr val="FFFFFF"/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ΦΩΤΟΓΡΑΦΙΕΣ ΠΡΟΪΟΝΤΟΣ</a:t>
            </a:r>
          </a:p>
        </p:txBody>
      </p:sp>
      <p:sp>
        <p:nvSpPr>
          <p:cNvPr name="TextBox 2" id="3"/>
          <p:cNvSpPr txBox="true"/>
          <p:nvPr/>
        </p:nvSpPr>
        <p:spPr>
          <a:xfrm>
            <a:off x="127000" y="254000"/>
            <a:ext cx="8890000" cy="254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>Άλλε φωτογραφίες προϊόντων</a:t>
            </a:r>
          </a:p>
        </p:txBody>
      </p:sp>
      <p:pic>
        <p:nvPicPr>
          <p:cNvPr name="Picture 3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08000"/>
            <a:ext cx="762000" cy="762000"/>
          </a:xfrm>
          <a:prstGeom prst="rect">
            <a:avLst/>
          </a:prstGeom>
        </p:spPr>
      </p:pic>
      <p:sp>
        <p:nvSpPr>
          <p:cNvPr name="Freeform 4" id="5"/>
          <p:cNvSpPr/>
          <p:nvPr/>
        </p:nvSpPr>
        <p:spPr>
          <a:xfrm>
            <a:off x="0" y="1397000"/>
            <a:ext cx="9144000" cy="0"/>
          </a:xfrm>
          <a:custGeom>
            <a:avLst/>
            <a:gdLst/>
            <a:ahLst/>
            <a:cxnLst/>
            <a:rect r="r" b="b" t="t" l="l"/>
            <a:pathLst>
              <a:path h="0"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04040"/>
            </a:solidFill>
          </a:ln>
        </p:spPr>
      </p:sp>
      <p:sp>
        <p:nvSpPr>
          <p:cNvPr name="TextBox 5" id="6"/>
          <p:cNvSpPr txBox="true"/>
          <p:nvPr/>
        </p:nvSpPr>
        <p:spPr>
          <a:xfrm>
            <a:off x="127000" y="1524000"/>
            <a:ext cx="8890000" cy="254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>Φωτογραφία (ες) lifestyle</a:t>
            </a:r>
          </a:p>
        </p:txBody>
      </p:sp>
      <p:pic>
        <p:nvPicPr>
          <p:cNvPr name="Picture 6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778000"/>
            <a:ext cx="762000" cy="762000"/>
          </a:xfrm>
          <a:prstGeom prst="rect">
            <a:avLst/>
          </a:prstGeom>
        </p:spPr>
      </p:pic>
      <p:pic>
        <p:nvPicPr>
          <p:cNvPr name="Picture 7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0"/>
            <a:ext cx="762000" cy="762000"/>
          </a:xfrm>
          <a:prstGeom prst="rect">
            <a:avLst/>
          </a:prstGeom>
        </p:spPr>
      </p:pic>
      <p:pic>
        <p:nvPicPr>
          <p:cNvPr name="Picture 8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778000"/>
            <a:ext cx="762000" cy="762000"/>
          </a:xfrm>
          <a:prstGeom prst="rect">
            <a:avLst/>
          </a:prstGeom>
        </p:spPr>
      </p:pic>
      <p:pic>
        <p:nvPicPr>
          <p:cNvPr name="Picture 9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000" y="1778000"/>
            <a:ext cx="762000" cy="762000"/>
          </a:xfrm>
          <a:prstGeom prst="rect">
            <a:avLst/>
          </a:prstGeom>
        </p:spPr>
      </p:pic>
      <p:sp>
        <p:nvSpPr>
          <p:cNvPr name="Freeform 10" id="11"/>
          <p:cNvSpPr/>
          <p:nvPr/>
        </p:nvSpPr>
        <p:spPr>
          <a:xfrm>
            <a:off x="0" y="2667000"/>
            <a:ext cx="9144000" cy="0"/>
          </a:xfrm>
          <a:custGeom>
            <a:avLst/>
            <a:gdLst/>
            <a:ahLst/>
            <a:cxnLst/>
            <a:rect r="r" b="b" t="t" l="l"/>
            <a:pathLst>
              <a:path h="0"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04040"/>
            </a:solidFill>
          </a:ln>
        </p:spPr>
      </p:sp>
      <p:sp>
        <p:nvSpPr>
          <p:cNvPr name="TextBox 11" id="12"/>
          <p:cNvSpPr txBox="true"/>
          <p:nvPr/>
        </p:nvSpPr>
        <p:spPr>
          <a:xfrm>
            <a:off x="127000" y="2794000"/>
            <a:ext cx="8890000" cy="254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>Βίντεο</a:t>
            </a:r>
          </a:p>
        </p:txBody>
      </p:sp>
      <p:pic>
        <p:nvPicPr>
          <p:cNvPr name="Picture 12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" y="3048000"/>
            <a:ext cx="762000" cy="762000"/>
          </a:xfrm>
          <a:prstGeom prst="rect">
            <a:avLst/>
          </a:prstGeom>
        </p:spPr>
      </p:pic>
      <p:sp>
        <p:nvSpPr>
          <p:cNvPr name="Freeform 13" id="14"/>
          <p:cNvSpPr/>
          <p:nvPr/>
        </p:nvSpPr>
        <p:spPr>
          <a:xfrm>
            <a:off x="0" y="3937000"/>
            <a:ext cx="9144000" cy="0"/>
          </a:xfrm>
          <a:custGeom>
            <a:avLst/>
            <a:gdLst/>
            <a:ahLst/>
            <a:cxnLst/>
            <a:rect r="r" b="b" t="t" l="l"/>
            <a:pathLst>
              <a:path h="0"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04040"/>
            </a:solidFill>
          </a:ln>
        </p:spPr>
      </p:sp>
      <p:sp>
        <p:nvSpPr>
          <p:cNvPr name="TextBox 14" id="15"/>
          <p:cNvSpPr txBox="true"/>
          <p:nvPr/>
        </p:nvSpPr>
        <p:spPr>
          <a:xfrm>
            <a:off x="127000" y="4064000"/>
            <a:ext cx="8890000" cy="254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>Οδηγίες χρήσης</a:t>
            </a:r>
          </a:p>
        </p:txBody>
      </p:sp>
      <p:pic>
        <p:nvPicPr>
          <p:cNvPr name="Picture 15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0" y="4584700"/>
            <a:ext cx="7620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</p:spPr>
        <p:txBody>
          <a:bodyPr anchor="ctr">
            <a:noAutofit/>
          </a:bodyPr>
          <a:lstStyle/>
          <a:p>
            <a:pPr algn="l"/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/>
            </a:r>
            <a:r>
              <a:rPr lang="en-US" sz="1300" i="false" b="true" strike="noStrike" u="none">
                <a:solidFill>
                  <a:srgbClr val="FFFFFF"/>
                </a:solidFill>
                <a:latin typeface="Calibri"/>
              </a:rPr>
              <a:t>ΦΩΤΟΓΡΑΦΙΕΣ ΠΡΟΪΟΝΤΟΣ</a:t>
            </a:r>
          </a:p>
        </p:txBody>
      </p:sp>
      <p:sp>
        <p:nvSpPr>
          <p:cNvPr name="TextBox 2" id="3"/>
          <p:cNvSpPr txBox="true"/>
          <p:nvPr/>
        </p:nvSpPr>
        <p:spPr>
          <a:xfrm>
            <a:off x="127000" y="254000"/>
            <a:ext cx="8890000" cy="254000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algn="l"/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/>
            </a:r>
            <a:r>
              <a:rPr lang="en-US" sz="900" i="true" b="true" strike="noStrike" u="none">
                <a:solidFill>
                  <a:srgbClr val="000000"/>
                </a:solidFill>
                <a:latin typeface="Calibri"/>
              </a:rPr>
              <a:t>Φύλλο ασφαλείας</a:t>
            </a:r>
          </a:p>
        </p:txBody>
      </p:sp>
      <p:pic>
        <p:nvPicPr>
          <p:cNvPr name="Picture 3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08000"/>
            <a:ext cx="533400" cy="762000"/>
          </a:xfrm>
          <a:prstGeom prst="rect">
            <a:avLst/>
          </a:prstGeom>
        </p:spPr>
      </p:pic>
      <p:sp>
        <p:nvSpPr>
          <p:cNvPr name="Freeform 4" id="5"/>
          <p:cNvSpPr/>
          <p:nvPr/>
        </p:nvSpPr>
        <p:spPr>
          <a:xfrm>
            <a:off x="0" y="1397000"/>
            <a:ext cx="9144000" cy="0"/>
          </a:xfrm>
          <a:custGeom>
            <a:avLst/>
            <a:gdLst/>
            <a:ahLst/>
            <a:cxnLst/>
            <a:rect r="r" b="b" t="t" l="l"/>
            <a:pathLst>
              <a:path h="0"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04040"/>
            </a:solidFill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8A1C6776FF554ABAE8F11946734215" ma:contentTypeVersion="18" ma:contentTypeDescription="Create a new document." ma:contentTypeScope="" ma:versionID="4c1dbe4671d719eaade54aff84706b3f">
  <xsd:schema xmlns:xsd="http://www.w3.org/2001/XMLSchema" xmlns:xs="http://www.w3.org/2001/XMLSchema" xmlns:p="http://schemas.microsoft.com/office/2006/metadata/properties" xmlns:ns2="e2abd5c2-7695-457c-9416-5ea783a7e317" xmlns:ns3="46723f3c-8538-4aab-b4b0-b819e6fb2b9a" targetNamespace="http://schemas.microsoft.com/office/2006/metadata/properties" ma:root="true" ma:fieldsID="7f653c33d14e5ead64b8b085f3d2ca03" ns2:_="" ns3:_="">
    <xsd:import namespace="e2abd5c2-7695-457c-9416-5ea783a7e317"/>
    <xsd:import namespace="46723f3c-8538-4aab-b4b0-b819e6fb2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bd5c2-7695-457c-9416-5ea783a7e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e35d66-4b84-451c-a400-29d14baab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23f3c-8538-4aab-b4b0-b819e6fb2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b0321f-a65d-47a7-a6d4-6172d4ddec21}" ma:internalName="TaxCatchAll" ma:showField="CatchAllData" ma:web="46723f3c-8538-4aab-b4b0-b819e6fb2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723f3c-8538-4aab-b4b0-b819e6fb2b9a" xsi:nil="true"/>
    <lcf76f155ced4ddcb4097134ff3c332f xmlns="e2abd5c2-7695-457c-9416-5ea783a7e3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BB20D-5D6A-4545-8E21-58D484062C8C}"/>
</file>

<file path=customXml/itemProps2.xml><?xml version="1.0" encoding="utf-8"?>
<ds:datastoreItem xmlns:ds="http://schemas.openxmlformats.org/officeDocument/2006/customXml" ds:itemID="{A39D6D5B-F4D5-4545-AAAF-7A3562863150}"/>
</file>

<file path=customXml/itemProps3.xml><?xml version="1.0" encoding="utf-8"?>
<ds:datastoreItem xmlns:ds="http://schemas.openxmlformats.org/officeDocument/2006/customXml" ds:itemID="{DA47E92F-42D0-4182-9917-CFC702E8584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2006-08-16T00:00:00Z</dcterms:created>
  <dcterms:modified xsi:type="dcterms:W3CDTF">2011-08-01T06:04:30Z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0x010100848A1C6776FF554ABAE8F11946734215</vt:lpwstr>
  </property>
</Properties>
</file>