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7FD378-B2FF-2906-B94F-74820D3DD0D6}" v="1" dt="2026-03-30T10:00:02.5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230EFF-34F6-4B22-4488-DDBABCC0064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942513" y="6642100"/>
            <a:ext cx="22113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Sensitivity: Internal / Non-Personal Data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61;p28">
            <a:extLst>
              <a:ext uri="{FF2B5EF4-FFF2-40B4-BE49-F238E27FC236}">
                <a16:creationId xmlns:a16="http://schemas.microsoft.com/office/drawing/2014/main" id="{5B2F5288-B0C8-2533-F507-35D11C9B6FEB}"/>
              </a:ext>
            </a:extLst>
          </p:cNvPr>
          <p:cNvSpPr txBox="1"/>
          <p:nvPr/>
        </p:nvSpPr>
        <p:spPr>
          <a:xfrm>
            <a:off x="431084" y="5483033"/>
            <a:ext cx="3174000" cy="367200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Χώρα παραγωγής: </a:t>
            </a:r>
            <a:r>
              <a:rPr lang="en" sz="1600" b="1"/>
              <a:t>Τουρκία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63;p28">
            <a:extLst>
              <a:ext uri="{FF2B5EF4-FFF2-40B4-BE49-F238E27FC236}">
                <a16:creationId xmlns:a16="http://schemas.microsoft.com/office/drawing/2014/main" id="{8BDE5657-AAE1-6CC8-0D7F-88791729FC4A}"/>
              </a:ext>
            </a:extLst>
          </p:cNvPr>
          <p:cNvSpPr/>
          <p:nvPr/>
        </p:nvSpPr>
        <p:spPr>
          <a:xfrm>
            <a:off x="220681" y="463395"/>
            <a:ext cx="3841200" cy="304800"/>
          </a:xfrm>
          <a:prstGeom prst="rect">
            <a:avLst/>
          </a:prstGeom>
          <a:solidFill>
            <a:srgbClr val="388FC9"/>
          </a:solidFill>
          <a:ln>
            <a:solidFill>
              <a:srgbClr val="388FC9"/>
            </a:solidFill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1200" b="1" dirty="0">
                <a:solidFill>
                  <a:schemeClr val="lt1"/>
                </a:solidFill>
              </a:rPr>
              <a:t>ΕΝΤΟΙΧΙΖΟΜΕΝΟΣ ΦΟΥΡΝΟΣ - ΑΝΩ ΠΑΓΚΟΥ</a:t>
            </a:r>
            <a:endParaRPr lang="en-US" sz="1200" dirty="0">
              <a:solidFill>
                <a:schemeClr val="lt1"/>
              </a:solidFill>
            </a:endParaRPr>
          </a:p>
        </p:txBody>
      </p:sp>
      <p:sp>
        <p:nvSpPr>
          <p:cNvPr id="14" name="Google Shape;164;p28">
            <a:extLst>
              <a:ext uri="{FF2B5EF4-FFF2-40B4-BE49-F238E27FC236}">
                <a16:creationId xmlns:a16="http://schemas.microsoft.com/office/drawing/2014/main" id="{526CE19D-3A13-735A-BF6B-A6D7FEE8C7A5}"/>
              </a:ext>
            </a:extLst>
          </p:cNvPr>
          <p:cNvSpPr/>
          <p:nvPr/>
        </p:nvSpPr>
        <p:spPr>
          <a:xfrm>
            <a:off x="4411672" y="463380"/>
            <a:ext cx="228800" cy="304800"/>
          </a:xfrm>
          <a:prstGeom prst="rect">
            <a:avLst/>
          </a:prstGeom>
          <a:solidFill>
            <a:srgbClr val="388FC9"/>
          </a:solidFill>
          <a:ln>
            <a:noFill/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sp>
        <p:nvSpPr>
          <p:cNvPr id="20" name="Google Shape;167;p28">
            <a:extLst>
              <a:ext uri="{FF2B5EF4-FFF2-40B4-BE49-F238E27FC236}">
                <a16:creationId xmlns:a16="http://schemas.microsoft.com/office/drawing/2014/main" id="{71ED3DD1-2B0F-93DE-0E02-5B165A7731ED}"/>
              </a:ext>
            </a:extLst>
          </p:cNvPr>
          <p:cNvSpPr txBox="1"/>
          <p:nvPr/>
        </p:nvSpPr>
        <p:spPr>
          <a:xfrm>
            <a:off x="3684000" y="818105"/>
            <a:ext cx="7682690" cy="87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6565" indent="-456565">
              <a:lnSpc>
                <a:spcPct val="90000"/>
              </a:lnSpc>
            </a:pPr>
            <a:r>
              <a:rPr lang="en" sz="1450" b="1" dirty="0">
                <a:solidFill>
                  <a:srgbClr val="388FC9"/>
                </a:solidFill>
              </a:rPr>
              <a:t>BBIS12300XDE </a:t>
            </a:r>
            <a:r>
              <a:rPr lang="en" sz="1450" b="1" dirty="0">
                <a:solidFill>
                  <a:schemeClr val="dk1"/>
                </a:solidFill>
              </a:rPr>
              <a:t>- </a:t>
            </a:r>
            <a:r>
              <a:rPr lang="en" sz="1450" b="1" dirty="0" err="1">
                <a:solidFill>
                  <a:schemeClr val="dk1"/>
                </a:solidFill>
              </a:rPr>
              <a:t>Δ</a:t>
            </a:r>
            <a:r>
              <a:rPr lang="en" sz="1450" b="1" dirty="0" err="1"/>
              <a:t>ι</a:t>
            </a:r>
            <a:r>
              <a:rPr lang="en" sz="1450" b="1" dirty="0"/>
              <a:t>α</a:t>
            </a:r>
            <a:r>
              <a:rPr lang="en" sz="1450" b="1" dirty="0" err="1"/>
              <a:t>στάσεις</a:t>
            </a:r>
            <a:r>
              <a:rPr lang="en" sz="1450" b="1" dirty="0"/>
              <a:t> </a:t>
            </a:r>
            <a:r>
              <a:rPr lang="en" sz="1450" b="1" dirty="0" err="1"/>
              <a:t>Συσκευής</a:t>
            </a:r>
            <a:r>
              <a:rPr lang="en" sz="1450" b="1" dirty="0"/>
              <a:t> (ΥxΠxΒ): </a:t>
            </a:r>
            <a:r>
              <a:rPr lang="en" sz="1500" dirty="0"/>
              <a:t>59,5 x 59,4 x 56,7</a:t>
            </a:r>
            <a:r>
              <a:rPr lang="en" sz="1450" dirty="0"/>
              <a:t> εκ.</a:t>
            </a:r>
            <a:endParaRPr lang="en-US" sz="1450"/>
          </a:p>
          <a:p>
            <a:pPr marL="456565" indent="-456565">
              <a:lnSpc>
                <a:spcPct val="90000"/>
              </a:lnSpc>
            </a:pPr>
            <a:r>
              <a:rPr lang="en" sz="1450" b="1" dirty="0"/>
              <a:t>Διαστάσεις με Συσκευασία (ΥxΠxΒ): </a:t>
            </a:r>
            <a:r>
              <a:rPr lang="en" sz="1500" dirty="0"/>
              <a:t>65,5 x 66 x 66</a:t>
            </a:r>
            <a:r>
              <a:rPr lang="en" sz="1450" dirty="0"/>
              <a:t> εκ.</a:t>
            </a:r>
            <a:endParaRPr sz="1450"/>
          </a:p>
          <a:p>
            <a:pPr marL="456565" indent="-456565">
              <a:lnSpc>
                <a:spcPct val="90000"/>
              </a:lnSpc>
            </a:pPr>
            <a:r>
              <a:rPr lang="en" sz="1450" b="1" u="sng" dirty="0">
                <a:solidFill>
                  <a:srgbClr val="000000"/>
                </a:solidFill>
              </a:rPr>
              <a:t>1</a:t>
            </a:r>
            <a:r>
              <a:rPr lang="en" sz="1450" b="1" u="sng" dirty="0"/>
              <a:t>2NC:</a:t>
            </a:r>
            <a:r>
              <a:rPr lang="en" sz="1450" u="sng" dirty="0"/>
              <a:t> 859993157710 </a:t>
            </a:r>
            <a:r>
              <a:rPr lang="en" sz="1450" b="1" u="sng" dirty="0"/>
              <a:t>EAN:</a:t>
            </a:r>
            <a:r>
              <a:rPr lang="en" sz="1450" u="sng" dirty="0"/>
              <a:t> 8690842294839 </a:t>
            </a:r>
            <a:r>
              <a:rPr lang="en" sz="1450" b="1" u="sng" dirty="0"/>
              <a:t>SAP Code:</a:t>
            </a:r>
            <a:r>
              <a:rPr lang="en" sz="1450" u="sng" dirty="0"/>
              <a:t> 7754886709 </a:t>
            </a:r>
            <a:r>
              <a:rPr lang="en" sz="1450" b="1" u="sng" dirty="0"/>
              <a:t>ΧΡΩΜΑ: </a:t>
            </a:r>
            <a:r>
              <a:rPr lang="en" sz="1450" u="sng" dirty="0"/>
              <a:t>Inox</a:t>
            </a:r>
          </a:p>
        </p:txBody>
      </p:sp>
      <p:sp>
        <p:nvSpPr>
          <p:cNvPr id="32" name="Google Shape;164;p28">
            <a:extLst>
              <a:ext uri="{FF2B5EF4-FFF2-40B4-BE49-F238E27FC236}">
                <a16:creationId xmlns:a16="http://schemas.microsoft.com/office/drawing/2014/main" id="{05F9A569-2977-1477-8EB1-2D3D8D6E0A5E}"/>
              </a:ext>
            </a:extLst>
          </p:cNvPr>
          <p:cNvSpPr/>
          <p:nvPr/>
        </p:nvSpPr>
        <p:spPr>
          <a:xfrm>
            <a:off x="4758805" y="463379"/>
            <a:ext cx="228800" cy="304800"/>
          </a:xfrm>
          <a:prstGeom prst="rect">
            <a:avLst/>
          </a:prstGeom>
          <a:solidFill>
            <a:srgbClr val="388FC9"/>
          </a:solidFill>
          <a:ln>
            <a:noFill/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sp>
        <p:nvSpPr>
          <p:cNvPr id="33" name="Google Shape;164;p28">
            <a:extLst>
              <a:ext uri="{FF2B5EF4-FFF2-40B4-BE49-F238E27FC236}">
                <a16:creationId xmlns:a16="http://schemas.microsoft.com/office/drawing/2014/main" id="{1907E976-81FC-1724-B414-17E81A5D6AC0}"/>
              </a:ext>
            </a:extLst>
          </p:cNvPr>
          <p:cNvSpPr/>
          <p:nvPr/>
        </p:nvSpPr>
        <p:spPr>
          <a:xfrm>
            <a:off x="5101705" y="463379"/>
            <a:ext cx="228800" cy="304800"/>
          </a:xfrm>
          <a:prstGeom prst="rect">
            <a:avLst/>
          </a:prstGeom>
          <a:solidFill>
            <a:srgbClr val="388FC9"/>
          </a:solidFill>
          <a:ln>
            <a:noFill/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67">
              <a:solidFill>
                <a:schemeClr val="lt1"/>
              </a:solidFill>
            </a:endParaRPr>
          </a:p>
        </p:txBody>
      </p:sp>
      <p:pic>
        <p:nvPicPr>
          <p:cNvPr id="35" name="Picture 34" descr="A blue logo with a white background&#10;&#10;AI-generated content may be incorrect.">
            <a:extLst>
              <a:ext uri="{FF2B5EF4-FFF2-40B4-BE49-F238E27FC236}">
                <a16:creationId xmlns:a16="http://schemas.microsoft.com/office/drawing/2014/main" id="{9CE9CD6A-2F06-9224-6BE5-0F6CC488B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700" y="2118"/>
            <a:ext cx="1511300" cy="829733"/>
          </a:xfrm>
          <a:prstGeom prst="rect">
            <a:avLst/>
          </a:prstGeom>
        </p:spPr>
      </p:pic>
      <p:sp>
        <p:nvSpPr>
          <p:cNvPr id="5" name="Google Shape;167;p28">
            <a:extLst>
              <a:ext uri="{FF2B5EF4-FFF2-40B4-BE49-F238E27FC236}">
                <a16:creationId xmlns:a16="http://schemas.microsoft.com/office/drawing/2014/main" id="{4D3170DA-2F22-84F1-0B0A-C68D43D6A629}"/>
              </a:ext>
            </a:extLst>
          </p:cNvPr>
          <p:cNvSpPr txBox="1"/>
          <p:nvPr/>
        </p:nvSpPr>
        <p:spPr>
          <a:xfrm>
            <a:off x="3682644" y="1796141"/>
            <a:ext cx="7378400" cy="3494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/>
          </a:p>
          <a:p>
            <a:pPr marL="457200" indent="-285750">
              <a:lnSpc>
                <a:spcPct val="115000"/>
              </a:lnSpc>
              <a:buClr>
                <a:schemeClr val="dk1"/>
              </a:buClr>
              <a:buSzPts val="900"/>
              <a:buChar char="●"/>
            </a:pPr>
            <a:r>
              <a:rPr lang="en" dirty="0" err="1"/>
              <a:t>Φούρνος</a:t>
            </a:r>
            <a:r>
              <a:rPr lang="en" dirty="0"/>
              <a:t> Multifunction </a:t>
            </a:r>
            <a:r>
              <a:rPr lang="en" dirty="0" err="1"/>
              <a:t>με</a:t>
            </a:r>
            <a:r>
              <a:rPr lang="en" b="1" dirty="0"/>
              <a:t> 9 </a:t>
            </a:r>
            <a:r>
              <a:rPr lang="en" b="1" dirty="0" err="1"/>
              <a:t>λειτουργίες</a:t>
            </a:r>
            <a:r>
              <a:rPr lang="en" b="1" dirty="0"/>
              <a:t> </a:t>
            </a:r>
            <a:endParaRPr b="1"/>
          </a:p>
          <a:p>
            <a:pPr marL="457200" indent="-285750">
              <a:lnSpc>
                <a:spcPct val="115000"/>
              </a:lnSpc>
              <a:buClr>
                <a:schemeClr val="dk1"/>
              </a:buClr>
              <a:buSzPts val="900"/>
              <a:buChar char="●"/>
            </a:pPr>
            <a:r>
              <a:rPr lang="en" b="1" dirty="0"/>
              <a:t>Παρα</a:t>
            </a:r>
            <a:r>
              <a:rPr lang="en" b="1" err="1"/>
              <a:t>δοσι</a:t>
            </a:r>
            <a:r>
              <a:rPr lang="en" b="1" dirty="0"/>
              <a:t>α</a:t>
            </a:r>
            <a:r>
              <a:rPr lang="en" b="1" err="1"/>
              <a:t>κοί</a:t>
            </a:r>
            <a:r>
              <a:rPr lang="en" b="1" dirty="0"/>
              <a:t> </a:t>
            </a:r>
            <a:r>
              <a:rPr lang="en" b="1" err="1"/>
              <a:t>Τρό</a:t>
            </a:r>
            <a:r>
              <a:rPr lang="en" b="1" dirty="0"/>
              <a:t>π</a:t>
            </a:r>
            <a:r>
              <a:rPr lang="en" b="1" err="1"/>
              <a:t>οι</a:t>
            </a:r>
            <a:r>
              <a:rPr lang="en" b="1" dirty="0"/>
              <a:t> </a:t>
            </a:r>
            <a:r>
              <a:rPr lang="en" b="1" err="1"/>
              <a:t>ψησίμ</a:t>
            </a:r>
            <a:r>
              <a:rPr lang="en" b="1" dirty="0"/>
              <a:t>α</a:t>
            </a:r>
            <a:r>
              <a:rPr lang="en" b="1" err="1"/>
              <a:t>τος</a:t>
            </a:r>
            <a:r>
              <a:rPr lang="en" dirty="0"/>
              <a:t>: π</a:t>
            </a:r>
            <a:r>
              <a:rPr lang="en" err="1"/>
              <a:t>άνω</a:t>
            </a:r>
            <a:r>
              <a:rPr lang="en" dirty="0"/>
              <a:t> και </a:t>
            </a:r>
            <a:r>
              <a:rPr lang="en" err="1"/>
              <a:t>κάτω</a:t>
            </a:r>
            <a:r>
              <a:rPr lang="en" dirty="0"/>
              <a:t> α</a:t>
            </a:r>
            <a:r>
              <a:rPr lang="en" err="1"/>
              <a:t>ντίστ</a:t>
            </a:r>
            <a:r>
              <a:rPr lang="en" dirty="0"/>
              <a:t>α</a:t>
            </a:r>
            <a:r>
              <a:rPr lang="en" err="1"/>
              <a:t>ση</a:t>
            </a:r>
            <a:r>
              <a:rPr lang="en" dirty="0"/>
              <a:t>, </a:t>
            </a:r>
            <a:r>
              <a:rPr lang="en" err="1"/>
              <a:t>Κάτω</a:t>
            </a:r>
            <a:r>
              <a:rPr lang="en" dirty="0"/>
              <a:t> α</a:t>
            </a:r>
            <a:r>
              <a:rPr lang="en" err="1"/>
              <a:t>ντίστ</a:t>
            </a:r>
            <a:r>
              <a:rPr lang="en" dirty="0"/>
              <a:t>α</a:t>
            </a:r>
            <a:r>
              <a:rPr lang="en" err="1"/>
              <a:t>ση</a:t>
            </a:r>
            <a:r>
              <a:rPr lang="en" dirty="0"/>
              <a:t>, </a:t>
            </a:r>
            <a:r>
              <a:rPr lang="en" err="1"/>
              <a:t>Αέρ</a:t>
            </a:r>
            <a:r>
              <a:rPr lang="en" dirty="0"/>
              <a:t>ας, </a:t>
            </a:r>
            <a:r>
              <a:rPr lang="en" err="1"/>
              <a:t>Ατμός</a:t>
            </a:r>
            <a:r>
              <a:rPr lang="en" dirty="0"/>
              <a:t>, α</a:t>
            </a:r>
            <a:r>
              <a:rPr lang="en" err="1"/>
              <a:t>νεμιστήρ</a:t>
            </a:r>
            <a:r>
              <a:rPr lang="en" dirty="0"/>
              <a:t>ας </a:t>
            </a:r>
            <a:r>
              <a:rPr lang="en" err="1"/>
              <a:t>ψύξης</a:t>
            </a:r>
            <a:r>
              <a:rPr lang="en" dirty="0"/>
              <a:t>, </a:t>
            </a:r>
            <a:r>
              <a:rPr lang="en"/>
              <a:t>Grill, </a:t>
            </a:r>
            <a:r>
              <a:rPr lang="en" err="1"/>
              <a:t>Εco</a:t>
            </a:r>
            <a:r>
              <a:rPr lang="en" dirty="0"/>
              <a:t> </a:t>
            </a:r>
            <a:r>
              <a:rPr lang="en" err="1"/>
              <a:t>με</a:t>
            </a:r>
            <a:r>
              <a:rPr lang="en" dirty="0"/>
              <a:t> </a:t>
            </a:r>
            <a:r>
              <a:rPr lang="en" err="1"/>
              <a:t>Αέρ</a:t>
            </a:r>
            <a:r>
              <a:rPr lang="en" dirty="0"/>
              <a:t>α,  απ</a:t>
            </a:r>
            <a:r>
              <a:rPr lang="en" err="1"/>
              <a:t>όψυξη</a:t>
            </a:r>
            <a:r>
              <a:rPr lang="en" dirty="0"/>
              <a:t>,  3D </a:t>
            </a:r>
            <a:r>
              <a:rPr lang="en" err="1"/>
              <a:t>θερμός</a:t>
            </a:r>
            <a:r>
              <a:rPr lang="en" dirty="0"/>
              <a:t> α</a:t>
            </a:r>
            <a:r>
              <a:rPr lang="en" err="1"/>
              <a:t>έρ</a:t>
            </a:r>
            <a:r>
              <a:rPr lang="en" dirty="0"/>
              <a:t>ας, Pizza</a:t>
            </a:r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err="1"/>
              <a:t>Λειτουργί</a:t>
            </a:r>
            <a:r>
              <a:rPr lang="en" dirty="0"/>
              <a:t>α α</a:t>
            </a:r>
            <a:r>
              <a:rPr lang="en" err="1"/>
              <a:t>τμού</a:t>
            </a:r>
            <a:r>
              <a:rPr lang="en" dirty="0"/>
              <a:t> </a:t>
            </a:r>
            <a:r>
              <a:rPr lang="en" err="1"/>
              <a:t>με</a:t>
            </a:r>
            <a:r>
              <a:rPr lang="en" dirty="0"/>
              <a:t> π</a:t>
            </a:r>
            <a:r>
              <a:rPr lang="en" err="1"/>
              <a:t>ροσθήκη</a:t>
            </a:r>
            <a:r>
              <a:rPr lang="en" dirty="0"/>
              <a:t> </a:t>
            </a:r>
            <a:r>
              <a:rPr lang="en" err="1"/>
              <a:t>νερού</a:t>
            </a:r>
            <a:r>
              <a:rPr lang="en" dirty="0"/>
              <a:t> </a:t>
            </a:r>
            <a:r>
              <a:rPr lang="en" err="1"/>
              <a:t>στο</a:t>
            </a:r>
            <a:r>
              <a:rPr lang="en" dirty="0"/>
              <a:t> </a:t>
            </a:r>
            <a:r>
              <a:rPr lang="en" b="1" err="1"/>
              <a:t>ειδικό</a:t>
            </a:r>
            <a:r>
              <a:rPr lang="en" b="1" dirty="0"/>
              <a:t> </a:t>
            </a:r>
            <a:r>
              <a:rPr lang="en" b="1" err="1"/>
              <a:t>δοχείο</a:t>
            </a:r>
            <a:r>
              <a:rPr lang="en" b="1" dirty="0"/>
              <a:t> </a:t>
            </a:r>
            <a:r>
              <a:rPr lang="en" b="1" err="1"/>
              <a:t>νερού</a:t>
            </a:r>
            <a:r>
              <a:rPr lang="en" b="1" dirty="0"/>
              <a:t> </a:t>
            </a:r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dirty="0"/>
              <a:t>Χωρητικότητα </a:t>
            </a:r>
            <a:r>
              <a:rPr lang="en" b="1" dirty="0"/>
              <a:t>72 Lt</a:t>
            </a:r>
            <a:endParaRPr b="1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err="1"/>
              <a:t>Ενεργει</a:t>
            </a:r>
            <a:r>
              <a:rPr lang="en" dirty="0"/>
              <a:t>α</a:t>
            </a:r>
            <a:r>
              <a:rPr lang="en" err="1"/>
              <a:t>κή</a:t>
            </a:r>
            <a:r>
              <a:rPr lang="en" dirty="0"/>
              <a:t> </a:t>
            </a:r>
            <a:r>
              <a:rPr lang="en" err="1"/>
              <a:t>κλάση</a:t>
            </a:r>
            <a:r>
              <a:rPr lang="en" b="1" dirty="0"/>
              <a:t> Α+</a:t>
            </a:r>
            <a:endParaRPr b="1"/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b="1" dirty="0"/>
              <a:t>Υδρολυτικό </a:t>
            </a:r>
            <a:r>
              <a:rPr lang="en" dirty="0"/>
              <a:t>σύστημα καθαρισμού</a:t>
            </a:r>
          </a:p>
          <a:p>
            <a:pPr marL="457200" indent="-285750">
              <a:lnSpc>
                <a:spcPct val="114999"/>
              </a:lnSpc>
              <a:buSzPts val="900"/>
              <a:buChar char="●"/>
            </a:pPr>
            <a:r>
              <a:rPr lang="en" b="1" dirty="0"/>
              <a:t>LED οθόνη</a:t>
            </a:r>
            <a:r>
              <a:rPr lang="en" dirty="0"/>
              <a:t> αφής με 2 σταθεροί διακόπτες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dirty="0"/>
              <a:t>Φωτισμός αλογόνου: Για ακόμα καλύτερη ορατότητα και φωτεινότητα μέσα στον φούρνο</a:t>
            </a:r>
            <a:endParaRPr/>
          </a:p>
          <a:p>
            <a:pPr marL="457200" indent="-279400">
              <a:lnSpc>
                <a:spcPct val="90000"/>
              </a:lnSpc>
              <a:spcBef>
                <a:spcPts val="200"/>
              </a:spcBef>
              <a:buClr>
                <a:schemeClr val="dk1"/>
              </a:buClr>
              <a:buSzPts val="900"/>
              <a:buFont typeface="Arial,Sans-Serif"/>
              <a:buChar char="●"/>
            </a:pPr>
            <a:r>
              <a:rPr lang="en" dirty="0"/>
              <a:t>Ενιαίο διπλό κρύσταλλο πόρτας που αφαιρείται με το πάτημα 2 κουμπιών</a:t>
            </a:r>
            <a:endParaRPr lang="en-US"/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en" dirty="0"/>
              <a:t>Ρολόι / Ηλεκτρονικός Προγραμματιστής</a:t>
            </a:r>
            <a:endParaRPr/>
          </a:p>
          <a:p>
            <a:pPr marL="457200" indent="-285750">
              <a:lnSpc>
                <a:spcPct val="115000"/>
              </a:lnSpc>
              <a:buClr>
                <a:schemeClr val="dk1"/>
              </a:buClr>
              <a:buSzPts val="900"/>
              <a:buChar char="●"/>
            </a:pPr>
            <a:r>
              <a:rPr lang="en" b="1" dirty="0"/>
              <a:t>Αξεσουάρ</a:t>
            </a:r>
            <a:r>
              <a:rPr lang="en" dirty="0"/>
              <a:t>: 1 πλαϊνή σχάρα, 1 ρηχό ταψί &amp; 1 ταψί ζαχαροπλαστικής</a:t>
            </a:r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 u="sng"/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chemeClr val="dk1"/>
              </a:solidFill>
            </a:endParaRPr>
          </a:p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</a:endParaRPr>
          </a:p>
          <a:p>
            <a:pPr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10" name="Google Shape;163;p28">
            <a:extLst>
              <a:ext uri="{FF2B5EF4-FFF2-40B4-BE49-F238E27FC236}">
                <a16:creationId xmlns:a16="http://schemas.microsoft.com/office/drawing/2014/main" id="{5599BDD2-A3E7-268F-25F2-094A37E7E840}"/>
              </a:ext>
            </a:extLst>
          </p:cNvPr>
          <p:cNvSpPr/>
          <p:nvPr/>
        </p:nvSpPr>
        <p:spPr>
          <a:xfrm>
            <a:off x="220681" y="247495"/>
            <a:ext cx="10457900" cy="76200"/>
          </a:xfrm>
          <a:prstGeom prst="rect">
            <a:avLst/>
          </a:prstGeom>
          <a:solidFill>
            <a:srgbClr val="388FC9"/>
          </a:solidFill>
          <a:ln>
            <a:solidFill>
              <a:srgbClr val="388FC9"/>
            </a:solidFill>
          </a:ln>
          <a:effectLst>
            <a:outerShdw blurRad="50800" dist="50800" dir="5400000" algn="ctr" rotWithShape="0">
              <a:srgbClr val="FFFFFF"/>
            </a:outerShdw>
          </a:effectLst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sz="1600" b="1" dirty="0">
              <a:solidFill>
                <a:schemeClr val="lt1"/>
              </a:solidFill>
            </a:endParaRPr>
          </a:p>
        </p:txBody>
      </p:sp>
      <p:pic>
        <p:nvPicPr>
          <p:cNvPr id="3" name="Picture 2" descr="An oven with a screen and a display&#10;&#10;AI-generated content may be incorrect.">
            <a:extLst>
              <a:ext uri="{FF2B5EF4-FFF2-40B4-BE49-F238E27FC236}">
                <a16:creationId xmlns:a16="http://schemas.microsoft.com/office/drawing/2014/main" id="{5D0BD938-C451-962F-C589-3C0AB77B3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89" y="1584960"/>
            <a:ext cx="3184301" cy="319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287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2abd5c2-7695-457c-9416-5ea783a7e317">
      <Terms xmlns="http://schemas.microsoft.com/office/infopath/2007/PartnerControls"/>
    </lcf76f155ced4ddcb4097134ff3c332f>
    <TaxCatchAll xmlns="46723f3c-8538-4aab-b4b0-b819e6fb2b9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8A1C6776FF554ABAE8F11946734215" ma:contentTypeVersion="18" ma:contentTypeDescription="Create a new document." ma:contentTypeScope="" ma:versionID="19c536486b2b496615467ae381c0c596">
  <xsd:schema xmlns:xsd="http://www.w3.org/2001/XMLSchema" xmlns:xs="http://www.w3.org/2001/XMLSchema" xmlns:p="http://schemas.microsoft.com/office/2006/metadata/properties" xmlns:ns2="e2abd5c2-7695-457c-9416-5ea783a7e317" xmlns:ns3="46723f3c-8538-4aab-b4b0-b819e6fb2b9a" targetNamespace="http://schemas.microsoft.com/office/2006/metadata/properties" ma:root="true" ma:fieldsID="cf5557cc42db09b39db6a34efbe3232d" ns2:_="" ns3:_="">
    <xsd:import namespace="e2abd5c2-7695-457c-9416-5ea783a7e317"/>
    <xsd:import namespace="46723f3c-8538-4aab-b4b0-b819e6fb2b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abd5c2-7695-457c-9416-5ea783a7e3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2e35d66-4b84-451c-a400-29d14baab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723f3c-8538-4aab-b4b0-b819e6fb2b9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fb0321f-a65d-47a7-a6d4-6172d4ddec21}" ma:internalName="TaxCatchAll" ma:showField="CatchAllData" ma:web="46723f3c-8538-4aab-b4b0-b819e6fb2b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69A0C1-3404-4640-996E-B2E0C2ADC453}">
  <ds:schemaRefs>
    <ds:schemaRef ds:uri="http://schemas.microsoft.com/office/2006/metadata/properties"/>
    <ds:schemaRef ds:uri="http://schemas.microsoft.com/office/infopath/2007/PartnerControls"/>
    <ds:schemaRef ds:uri="ff34a4a1-4ee4-4b09-8823-8988d7ad8c97"/>
    <ds:schemaRef ds:uri="b15fc5ff-e1e8-4837-8887-05b64a76be8a"/>
  </ds:schemaRefs>
</ds:datastoreItem>
</file>

<file path=customXml/itemProps2.xml><?xml version="1.0" encoding="utf-8"?>
<ds:datastoreItem xmlns:ds="http://schemas.openxmlformats.org/officeDocument/2006/customXml" ds:itemID="{173D04BB-FA04-41E2-868B-3EAE4E83961C}"/>
</file>

<file path=customXml/itemProps3.xml><?xml version="1.0" encoding="utf-8"?>
<ds:datastoreItem xmlns:ds="http://schemas.openxmlformats.org/officeDocument/2006/customXml" ds:itemID="{E8264A56-0A3E-40DB-8E4C-976AECB4D4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258</cp:revision>
  <dcterms:created xsi:type="dcterms:W3CDTF">2025-12-23T10:23:19Z</dcterms:created>
  <dcterms:modified xsi:type="dcterms:W3CDTF">2026-07-10T09:33:34Z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0x010100848A1C6776FF554ABAE8F11946734215</vt:lpwstr>
  </property>
  <property fmtid="{D5CDD505-2E9C-101B-9397-08002B2CF9AE}" pid="3" name="MSIP_Label_0067fe22-5eac-47ec-8e7b-0d161ebb91ad_Enabled">
    <vt:lpwstr>true</vt:lpwstr>
  </property>
  <property fmtid="{D5CDD505-2E9C-101B-9397-08002B2CF9AE}" pid="4" name="MSIP_Label_0067fe22-5eac-47ec-8e7b-0d161ebb91ad_SetDate">
    <vt:lpwstr>2025-12-23T10:23:24Z</vt:lpwstr>
  </property>
  <property fmtid="{D5CDD505-2E9C-101B-9397-08002B2CF9AE}" pid="5" name="MSIP_Label_0067fe22-5eac-47ec-8e7b-0d161ebb91ad_Method">
    <vt:lpwstr>Standard</vt:lpwstr>
  </property>
  <property fmtid="{D5CDD505-2E9C-101B-9397-08002B2CF9AE}" pid="6" name="MSIP_Label_0067fe22-5eac-47ec-8e7b-0d161ebb91ad_Name">
    <vt:lpwstr>Internal_NonPerData</vt:lpwstr>
  </property>
  <property fmtid="{D5CDD505-2E9C-101B-9397-08002B2CF9AE}" pid="7" name="MSIP_Label_0067fe22-5eac-47ec-8e7b-0d161ebb91ad_SiteId">
    <vt:lpwstr>ef5926db-9bdf-4f9f-9066-d8e7f03943f7</vt:lpwstr>
  </property>
  <property fmtid="{D5CDD505-2E9C-101B-9397-08002B2CF9AE}" pid="8" name="MSIP_Label_0067fe22-5eac-47ec-8e7b-0d161ebb91ad_ActionId">
    <vt:lpwstr>c24b99da-0090-4602-b614-347e46daf200</vt:lpwstr>
  </property>
  <property fmtid="{D5CDD505-2E9C-101B-9397-08002B2CF9AE}" pid="9" name="MSIP_Label_0067fe22-5eac-47ec-8e7b-0d161ebb91ad_ContentBits">
    <vt:lpwstr>2</vt:lpwstr>
  </property>
  <property fmtid="{D5CDD505-2E9C-101B-9397-08002B2CF9AE}" pid="10" name="MSIP_Label_0067fe22-5eac-47ec-8e7b-0d161ebb91ad_Tag">
    <vt:lpwstr>10, 3, 0, 2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Sensitivity: Internal / Non-Personal Data</vt:lpwstr>
  </property>
  <property fmtid="{D5CDD505-2E9C-101B-9397-08002B2CF9AE}" pid="13" name="MediaServiceImageTags">
    <vt:lpwstr/>
  </property>
</Properties>
</file>