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385020A-DF19-AE02-BC89-6CB5DC20408F}" v="3" dt="2026-06-03T12:29:47.3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230EFF-34F6-4B22-4488-DDBABCC00644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9942513" y="6642100"/>
            <a:ext cx="2211387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Sensitivity: Internal / Non-Personal Data</a:t>
            </a:r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61;p28">
            <a:extLst>
              <a:ext uri="{FF2B5EF4-FFF2-40B4-BE49-F238E27FC236}">
                <a16:creationId xmlns:a16="http://schemas.microsoft.com/office/drawing/2014/main" id="{5B2F5288-B0C8-2533-F507-35D11C9B6FEB}"/>
              </a:ext>
            </a:extLst>
          </p:cNvPr>
          <p:cNvSpPr txBox="1"/>
          <p:nvPr/>
        </p:nvSpPr>
        <p:spPr>
          <a:xfrm>
            <a:off x="431084" y="5483033"/>
            <a:ext cx="3174000" cy="367200"/>
          </a:xfrm>
          <a:prstGeom prst="rect">
            <a:avLst/>
          </a:prstGeom>
          <a:solidFill>
            <a:srgbClr val="D8D8D8"/>
          </a:solidFill>
          <a:ln>
            <a:noFill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121900" tIns="60933" rIns="121900" bIns="60933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Χώρα παραγωγής: </a:t>
            </a:r>
            <a:r>
              <a:rPr lang="en" sz="1600" b="1"/>
              <a:t>Τουρκία</a:t>
            </a: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63;p28">
            <a:extLst>
              <a:ext uri="{FF2B5EF4-FFF2-40B4-BE49-F238E27FC236}">
                <a16:creationId xmlns:a16="http://schemas.microsoft.com/office/drawing/2014/main" id="{8BDE5657-AAE1-6CC8-0D7F-88791729FC4A}"/>
              </a:ext>
            </a:extLst>
          </p:cNvPr>
          <p:cNvSpPr/>
          <p:nvPr/>
        </p:nvSpPr>
        <p:spPr>
          <a:xfrm>
            <a:off x="220681" y="463395"/>
            <a:ext cx="3841200" cy="304800"/>
          </a:xfrm>
          <a:prstGeom prst="rect">
            <a:avLst/>
          </a:prstGeom>
          <a:solidFill>
            <a:srgbClr val="388FC9"/>
          </a:solidFill>
          <a:ln>
            <a:solidFill>
              <a:srgbClr val="388FC9"/>
            </a:solidFill>
          </a:ln>
          <a:effectLst>
            <a:outerShdw blurRad="50800" dist="50800" dir="5400000" algn="ctr" rotWithShape="0">
              <a:srgbClr val="FFFFFF"/>
            </a:outerShdw>
          </a:effectLst>
        </p:spPr>
        <p:txBody>
          <a:bodyPr spcFirstLastPara="1" wrap="square" lIns="91433" tIns="45700" rIns="91433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" sz="1200" b="1" dirty="0">
                <a:solidFill>
                  <a:schemeClr val="lt1"/>
                </a:solidFill>
              </a:rPr>
              <a:t>ΕΝΤΟΙΧΙΖΟΜΕΝΟΣ ΦΟΥΡΝΟΣ - ΑΝΩ ΠΑΓΚΟΥ</a:t>
            </a:r>
            <a:endParaRPr lang="en-US" sz="1200" dirty="0">
              <a:solidFill>
                <a:schemeClr val="lt1"/>
              </a:solidFill>
            </a:endParaRPr>
          </a:p>
        </p:txBody>
      </p:sp>
      <p:sp>
        <p:nvSpPr>
          <p:cNvPr id="14" name="Google Shape;164;p28">
            <a:extLst>
              <a:ext uri="{FF2B5EF4-FFF2-40B4-BE49-F238E27FC236}">
                <a16:creationId xmlns:a16="http://schemas.microsoft.com/office/drawing/2014/main" id="{526CE19D-3A13-735A-BF6B-A6D7FEE8C7A5}"/>
              </a:ext>
            </a:extLst>
          </p:cNvPr>
          <p:cNvSpPr/>
          <p:nvPr/>
        </p:nvSpPr>
        <p:spPr>
          <a:xfrm>
            <a:off x="4411672" y="463380"/>
            <a:ext cx="228800" cy="304800"/>
          </a:xfrm>
          <a:prstGeom prst="rect">
            <a:avLst/>
          </a:prstGeom>
          <a:solidFill>
            <a:srgbClr val="388FC9"/>
          </a:solidFill>
          <a:ln>
            <a:noFill/>
          </a:ln>
          <a:effectLst>
            <a:outerShdw blurRad="50800" dist="50800" dir="5400000" algn="ctr" rotWithShape="0">
              <a:srgbClr val="FFFFFF"/>
            </a:outerShdw>
          </a:effectLst>
        </p:spPr>
        <p:txBody>
          <a:bodyPr spcFirstLastPara="1" wrap="square" lIns="91433" tIns="45700" rIns="91433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67">
              <a:solidFill>
                <a:schemeClr val="lt1"/>
              </a:solidFill>
            </a:endParaRPr>
          </a:p>
        </p:txBody>
      </p:sp>
      <p:sp>
        <p:nvSpPr>
          <p:cNvPr id="20" name="Google Shape;167;p28">
            <a:extLst>
              <a:ext uri="{FF2B5EF4-FFF2-40B4-BE49-F238E27FC236}">
                <a16:creationId xmlns:a16="http://schemas.microsoft.com/office/drawing/2014/main" id="{71ED3DD1-2B0F-93DE-0E02-5B165A7731ED}"/>
              </a:ext>
            </a:extLst>
          </p:cNvPr>
          <p:cNvSpPr txBox="1"/>
          <p:nvPr/>
        </p:nvSpPr>
        <p:spPr>
          <a:xfrm>
            <a:off x="3684000" y="818105"/>
            <a:ext cx="7682690" cy="870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91433" rIns="91433" bIns="9143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6565" indent="-456565">
              <a:lnSpc>
                <a:spcPct val="90000"/>
              </a:lnSpc>
            </a:pPr>
            <a:r>
              <a:rPr lang="en" sz="1450" b="1" dirty="0">
                <a:solidFill>
                  <a:srgbClr val="388FC9"/>
                </a:solidFill>
              </a:rPr>
              <a:t>BBISA17302BMP </a:t>
            </a:r>
            <a:r>
              <a:rPr lang="en" sz="1450" b="1" dirty="0">
                <a:solidFill>
                  <a:schemeClr val="dk1"/>
                </a:solidFill>
              </a:rPr>
              <a:t>- </a:t>
            </a:r>
            <a:r>
              <a:rPr lang="en" sz="1450" b="1" dirty="0" err="1">
                <a:solidFill>
                  <a:schemeClr val="dk1"/>
                </a:solidFill>
              </a:rPr>
              <a:t>Δ</a:t>
            </a:r>
            <a:r>
              <a:rPr lang="en" sz="1450" b="1" dirty="0" err="1"/>
              <a:t>ι</a:t>
            </a:r>
            <a:r>
              <a:rPr lang="en" sz="1450" b="1" dirty="0"/>
              <a:t>α</a:t>
            </a:r>
            <a:r>
              <a:rPr lang="en" sz="1450" b="1" dirty="0" err="1"/>
              <a:t>στάσεις</a:t>
            </a:r>
            <a:r>
              <a:rPr lang="en" sz="1450" b="1" dirty="0"/>
              <a:t> </a:t>
            </a:r>
            <a:r>
              <a:rPr lang="en" sz="1450" b="1" dirty="0" err="1"/>
              <a:t>Συσκευής</a:t>
            </a:r>
            <a:r>
              <a:rPr lang="en" sz="1450" b="1" dirty="0"/>
              <a:t> (</a:t>
            </a:r>
            <a:r>
              <a:rPr lang="en" sz="1450" b="1" dirty="0" err="1"/>
              <a:t>ΥxΠxΒ</a:t>
            </a:r>
            <a:r>
              <a:rPr lang="en" sz="1450" b="1" dirty="0"/>
              <a:t>): </a:t>
            </a:r>
            <a:r>
              <a:rPr lang="en" sz="1500" dirty="0"/>
              <a:t>59,5 x 59,4x 56,7</a:t>
            </a:r>
            <a:r>
              <a:rPr lang="en" sz="1450" dirty="0"/>
              <a:t> </a:t>
            </a:r>
            <a:r>
              <a:rPr lang="en" sz="1450" dirty="0" err="1"/>
              <a:t>εκ</a:t>
            </a:r>
            <a:r>
              <a:rPr lang="en" sz="1450" dirty="0"/>
              <a:t>.</a:t>
            </a:r>
            <a:endParaRPr lang="en-US" sz="1450" dirty="0"/>
          </a:p>
          <a:p>
            <a:pPr marL="456565" indent="-456565">
              <a:lnSpc>
                <a:spcPct val="90000"/>
              </a:lnSpc>
            </a:pPr>
            <a:r>
              <a:rPr lang="en" sz="1450" b="1" dirty="0" err="1"/>
              <a:t>Δι</a:t>
            </a:r>
            <a:r>
              <a:rPr lang="en" sz="1450" b="1" dirty="0"/>
              <a:t>α</a:t>
            </a:r>
            <a:r>
              <a:rPr lang="en" sz="1450" b="1" dirty="0" err="1"/>
              <a:t>στάσεις</a:t>
            </a:r>
            <a:r>
              <a:rPr lang="en" sz="1450" b="1" dirty="0"/>
              <a:t> </a:t>
            </a:r>
            <a:r>
              <a:rPr lang="en" sz="1450" b="1" dirty="0" err="1"/>
              <a:t>με</a:t>
            </a:r>
            <a:r>
              <a:rPr lang="en" sz="1450" b="1" dirty="0"/>
              <a:t> </a:t>
            </a:r>
            <a:r>
              <a:rPr lang="en" sz="1450" b="1" dirty="0" err="1"/>
              <a:t>Συσκευ</a:t>
            </a:r>
            <a:r>
              <a:rPr lang="en" sz="1450" b="1" dirty="0"/>
              <a:t>α</a:t>
            </a:r>
            <a:r>
              <a:rPr lang="en" sz="1450" b="1" dirty="0" err="1"/>
              <a:t>σί</a:t>
            </a:r>
            <a:r>
              <a:rPr lang="en" sz="1450" b="1" dirty="0"/>
              <a:t>α (</a:t>
            </a:r>
            <a:r>
              <a:rPr lang="en" sz="1450" b="1" dirty="0" err="1"/>
              <a:t>ΥxΠxΒ</a:t>
            </a:r>
            <a:r>
              <a:rPr lang="en" sz="1450" b="1" dirty="0"/>
              <a:t>): </a:t>
            </a:r>
            <a:r>
              <a:rPr lang="en" sz="1500" dirty="0"/>
              <a:t>65,5 x 66 x 66</a:t>
            </a:r>
            <a:r>
              <a:rPr lang="en" sz="1450" dirty="0"/>
              <a:t> </a:t>
            </a:r>
            <a:r>
              <a:rPr lang="en" sz="1450" dirty="0" err="1"/>
              <a:t>εκ</a:t>
            </a:r>
            <a:r>
              <a:rPr lang="en" sz="1450" dirty="0"/>
              <a:t>.</a:t>
            </a:r>
            <a:endParaRPr sz="1450" dirty="0"/>
          </a:p>
          <a:p>
            <a:pPr marL="456565" indent="-456565">
              <a:lnSpc>
                <a:spcPct val="90000"/>
              </a:lnSpc>
            </a:pPr>
            <a:r>
              <a:rPr lang="en" sz="1450" b="1" u="sng" dirty="0">
                <a:solidFill>
                  <a:srgbClr val="000000"/>
                </a:solidFill>
              </a:rPr>
              <a:t>1</a:t>
            </a:r>
            <a:r>
              <a:rPr lang="en" sz="1450" b="1" u="sng" dirty="0"/>
              <a:t>2NC: </a:t>
            </a:r>
            <a:r>
              <a:rPr lang="en" sz="1450" u="sng" dirty="0"/>
              <a:t>859993054070 </a:t>
            </a:r>
            <a:r>
              <a:rPr lang="en" sz="1450" b="1" u="sng" dirty="0"/>
              <a:t>EAN: </a:t>
            </a:r>
            <a:r>
              <a:rPr lang="en" sz="1450" u="sng" dirty="0"/>
              <a:t>8690842671142 </a:t>
            </a:r>
            <a:r>
              <a:rPr lang="en" sz="1450" b="1" u="sng" dirty="0"/>
              <a:t>SAP Code: </a:t>
            </a:r>
            <a:r>
              <a:rPr lang="en" sz="1450" u="sng" dirty="0"/>
              <a:t>7757883898 </a:t>
            </a:r>
            <a:r>
              <a:rPr lang="en" sz="1450" b="1" u="sng" dirty="0"/>
              <a:t>ΧΡΩΜΑ: Μα</a:t>
            </a:r>
            <a:r>
              <a:rPr lang="en" sz="1450" b="1" u="sng" dirty="0" err="1"/>
              <a:t>υρο</a:t>
            </a:r>
          </a:p>
        </p:txBody>
      </p:sp>
      <p:sp>
        <p:nvSpPr>
          <p:cNvPr id="32" name="Google Shape;164;p28">
            <a:extLst>
              <a:ext uri="{FF2B5EF4-FFF2-40B4-BE49-F238E27FC236}">
                <a16:creationId xmlns:a16="http://schemas.microsoft.com/office/drawing/2014/main" id="{05F9A569-2977-1477-8EB1-2D3D8D6E0A5E}"/>
              </a:ext>
            </a:extLst>
          </p:cNvPr>
          <p:cNvSpPr/>
          <p:nvPr/>
        </p:nvSpPr>
        <p:spPr>
          <a:xfrm>
            <a:off x="4758805" y="463379"/>
            <a:ext cx="228800" cy="304800"/>
          </a:xfrm>
          <a:prstGeom prst="rect">
            <a:avLst/>
          </a:prstGeom>
          <a:solidFill>
            <a:srgbClr val="388FC9"/>
          </a:solidFill>
          <a:ln>
            <a:noFill/>
          </a:ln>
          <a:effectLst>
            <a:outerShdw blurRad="50800" dist="50800" dir="5400000" algn="ctr" rotWithShape="0">
              <a:srgbClr val="FFFFFF"/>
            </a:outerShdw>
          </a:effectLst>
        </p:spPr>
        <p:txBody>
          <a:bodyPr spcFirstLastPara="1" wrap="square" lIns="91433" tIns="45700" rIns="91433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67">
              <a:solidFill>
                <a:schemeClr val="lt1"/>
              </a:solidFill>
            </a:endParaRPr>
          </a:p>
        </p:txBody>
      </p:sp>
      <p:sp>
        <p:nvSpPr>
          <p:cNvPr id="33" name="Google Shape;164;p28">
            <a:extLst>
              <a:ext uri="{FF2B5EF4-FFF2-40B4-BE49-F238E27FC236}">
                <a16:creationId xmlns:a16="http://schemas.microsoft.com/office/drawing/2014/main" id="{1907E976-81FC-1724-B414-17E81A5D6AC0}"/>
              </a:ext>
            </a:extLst>
          </p:cNvPr>
          <p:cNvSpPr/>
          <p:nvPr/>
        </p:nvSpPr>
        <p:spPr>
          <a:xfrm>
            <a:off x="5101705" y="463379"/>
            <a:ext cx="228800" cy="304800"/>
          </a:xfrm>
          <a:prstGeom prst="rect">
            <a:avLst/>
          </a:prstGeom>
          <a:solidFill>
            <a:srgbClr val="388FC9"/>
          </a:solidFill>
          <a:ln>
            <a:noFill/>
          </a:ln>
          <a:effectLst>
            <a:outerShdw blurRad="50800" dist="50800" dir="5400000" algn="ctr" rotWithShape="0">
              <a:srgbClr val="FFFFFF"/>
            </a:outerShdw>
          </a:effectLst>
        </p:spPr>
        <p:txBody>
          <a:bodyPr spcFirstLastPara="1" wrap="square" lIns="91433" tIns="45700" rIns="91433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67">
              <a:solidFill>
                <a:schemeClr val="lt1"/>
              </a:solidFill>
            </a:endParaRPr>
          </a:p>
        </p:txBody>
      </p:sp>
      <p:pic>
        <p:nvPicPr>
          <p:cNvPr id="35" name="Picture 34" descr="A blue logo with a white background&#10;&#10;AI-generated content may be incorrect.">
            <a:extLst>
              <a:ext uri="{FF2B5EF4-FFF2-40B4-BE49-F238E27FC236}">
                <a16:creationId xmlns:a16="http://schemas.microsoft.com/office/drawing/2014/main" id="{9CE9CD6A-2F06-9224-6BE5-0F6CC488BA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0700" y="2118"/>
            <a:ext cx="1511300" cy="829733"/>
          </a:xfrm>
          <a:prstGeom prst="rect">
            <a:avLst/>
          </a:prstGeom>
        </p:spPr>
      </p:pic>
      <p:sp>
        <p:nvSpPr>
          <p:cNvPr id="5" name="Google Shape;167;p28">
            <a:extLst>
              <a:ext uri="{FF2B5EF4-FFF2-40B4-BE49-F238E27FC236}">
                <a16:creationId xmlns:a16="http://schemas.microsoft.com/office/drawing/2014/main" id="{4D3170DA-2F22-84F1-0B0A-C68D43D6A629}"/>
              </a:ext>
            </a:extLst>
          </p:cNvPr>
          <p:cNvSpPr txBox="1"/>
          <p:nvPr/>
        </p:nvSpPr>
        <p:spPr>
          <a:xfrm>
            <a:off x="3682644" y="1816653"/>
            <a:ext cx="7378400" cy="4666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000" b="1" dirty="0"/>
          </a:p>
          <a:p>
            <a:pPr marL="457200" indent="-285750">
              <a:lnSpc>
                <a:spcPct val="115000"/>
              </a:lnSpc>
              <a:buClr>
                <a:schemeClr val="dk1"/>
              </a:buClr>
              <a:buSzPts val="900"/>
              <a:buChar char="●"/>
            </a:pPr>
            <a:r>
              <a:rPr lang="en" dirty="0" err="1"/>
              <a:t>Φούρνος</a:t>
            </a:r>
            <a:r>
              <a:rPr lang="en" dirty="0"/>
              <a:t> Multifunction </a:t>
            </a:r>
            <a:r>
              <a:rPr lang="en" dirty="0" err="1"/>
              <a:t>με</a:t>
            </a:r>
            <a:r>
              <a:rPr lang="en" dirty="0"/>
              <a:t> 10</a:t>
            </a:r>
            <a:r>
              <a:rPr lang="en" b="1" dirty="0"/>
              <a:t> </a:t>
            </a:r>
            <a:r>
              <a:rPr lang="en" b="1" dirty="0" err="1"/>
              <a:t>λειτουργίες</a:t>
            </a:r>
            <a:r>
              <a:rPr lang="en" b="1" dirty="0"/>
              <a:t> </a:t>
            </a:r>
            <a:endParaRPr b="1"/>
          </a:p>
          <a:p>
            <a:pPr marL="457200" indent="-285750">
              <a:lnSpc>
                <a:spcPct val="115000"/>
              </a:lnSpc>
              <a:buClr>
                <a:schemeClr val="dk1"/>
              </a:buClr>
              <a:buSzPts val="900"/>
              <a:buChar char="●"/>
            </a:pPr>
            <a:r>
              <a:rPr lang="en" b="1" dirty="0"/>
              <a:t>Παρα</a:t>
            </a:r>
            <a:r>
              <a:rPr lang="en" b="1" dirty="0" err="1"/>
              <a:t>δοσι</a:t>
            </a:r>
            <a:r>
              <a:rPr lang="en" b="1" dirty="0"/>
              <a:t>α</a:t>
            </a:r>
            <a:r>
              <a:rPr lang="en" b="1" dirty="0" err="1"/>
              <a:t>κοί</a:t>
            </a:r>
            <a:r>
              <a:rPr lang="en" b="1" dirty="0"/>
              <a:t> </a:t>
            </a:r>
            <a:r>
              <a:rPr lang="en" b="1" dirty="0" err="1"/>
              <a:t>Τρό</a:t>
            </a:r>
            <a:r>
              <a:rPr lang="en" b="1" dirty="0"/>
              <a:t>π</a:t>
            </a:r>
            <a:r>
              <a:rPr lang="en" b="1" dirty="0" err="1"/>
              <a:t>οι</a:t>
            </a:r>
            <a:r>
              <a:rPr lang="en" b="1" dirty="0"/>
              <a:t> </a:t>
            </a:r>
            <a:r>
              <a:rPr lang="en" b="1" dirty="0" err="1"/>
              <a:t>ψησίμ</a:t>
            </a:r>
            <a:r>
              <a:rPr lang="en" b="1" dirty="0"/>
              <a:t>α</a:t>
            </a:r>
            <a:r>
              <a:rPr lang="en" b="1" dirty="0" err="1"/>
              <a:t>τος</a:t>
            </a:r>
            <a:r>
              <a:rPr lang="en" dirty="0"/>
              <a:t>: </a:t>
            </a:r>
            <a:r>
              <a:rPr lang="en" dirty="0" err="1"/>
              <a:t>άνω</a:t>
            </a:r>
            <a:r>
              <a:rPr lang="en" dirty="0"/>
              <a:t> και </a:t>
            </a:r>
            <a:r>
              <a:rPr lang="en" dirty="0" err="1"/>
              <a:t>κάτω</a:t>
            </a:r>
            <a:r>
              <a:rPr lang="en" dirty="0"/>
              <a:t> α</a:t>
            </a:r>
            <a:r>
              <a:rPr lang="en" dirty="0" err="1"/>
              <a:t>ντίστ</a:t>
            </a:r>
            <a:r>
              <a:rPr lang="en" dirty="0"/>
              <a:t>α</a:t>
            </a:r>
            <a:r>
              <a:rPr lang="en" dirty="0" err="1"/>
              <a:t>ση</a:t>
            </a:r>
            <a:r>
              <a:rPr lang="en" dirty="0"/>
              <a:t>, </a:t>
            </a:r>
            <a:r>
              <a:rPr lang="en" dirty="0" err="1"/>
              <a:t>Κάτω</a:t>
            </a:r>
            <a:r>
              <a:rPr lang="en" dirty="0"/>
              <a:t> α</a:t>
            </a:r>
            <a:r>
              <a:rPr lang="en" dirty="0" err="1"/>
              <a:t>ντίστ</a:t>
            </a:r>
            <a:r>
              <a:rPr lang="en" dirty="0"/>
              <a:t>α</a:t>
            </a:r>
            <a:r>
              <a:rPr lang="en" dirty="0" err="1"/>
              <a:t>ση</a:t>
            </a:r>
            <a:r>
              <a:rPr lang="en" dirty="0"/>
              <a:t>, </a:t>
            </a:r>
            <a:r>
              <a:rPr lang="en" dirty="0" err="1"/>
              <a:t>Θερμός</a:t>
            </a:r>
            <a:r>
              <a:rPr lang="en" dirty="0"/>
              <a:t> α</a:t>
            </a:r>
            <a:r>
              <a:rPr lang="en" dirty="0" err="1"/>
              <a:t>έρ</a:t>
            </a:r>
            <a:r>
              <a:rPr lang="en" dirty="0"/>
              <a:t>ας </a:t>
            </a:r>
            <a:r>
              <a:rPr lang="en" dirty="0" err="1"/>
              <a:t>με</a:t>
            </a:r>
            <a:r>
              <a:rPr lang="en" dirty="0"/>
              <a:t> υποβ</a:t>
            </a:r>
            <a:r>
              <a:rPr lang="en" dirty="0" err="1"/>
              <a:t>οήθηση</a:t>
            </a:r>
            <a:r>
              <a:rPr lang="en" dirty="0"/>
              <a:t> α</a:t>
            </a:r>
            <a:r>
              <a:rPr lang="en" dirty="0" err="1"/>
              <a:t>νεμιστήρ</a:t>
            </a:r>
            <a:r>
              <a:rPr lang="en" dirty="0"/>
              <a:t>α,, </a:t>
            </a:r>
            <a:r>
              <a:rPr lang="en" dirty="0" err="1"/>
              <a:t>Θερμός</a:t>
            </a:r>
            <a:r>
              <a:rPr lang="en" dirty="0"/>
              <a:t> α</a:t>
            </a:r>
            <a:r>
              <a:rPr lang="en" dirty="0" err="1"/>
              <a:t>έρ</a:t>
            </a:r>
            <a:r>
              <a:rPr lang="en" dirty="0"/>
              <a:t>ας, α</a:t>
            </a:r>
            <a:r>
              <a:rPr lang="en" dirty="0" err="1"/>
              <a:t>νεμιστήρ</a:t>
            </a:r>
            <a:r>
              <a:rPr lang="en" dirty="0"/>
              <a:t>ας </a:t>
            </a:r>
            <a:r>
              <a:rPr lang="en" dirty="0" err="1"/>
              <a:t>ψύξης</a:t>
            </a:r>
            <a:r>
              <a:rPr lang="en" dirty="0"/>
              <a:t>, Grill, απ</a:t>
            </a:r>
            <a:r>
              <a:rPr lang="en" dirty="0" err="1"/>
              <a:t>όψυξη</a:t>
            </a:r>
            <a:r>
              <a:rPr lang="en" dirty="0"/>
              <a:t>, </a:t>
            </a:r>
            <a:r>
              <a:rPr lang="en" dirty="0" err="1"/>
              <a:t>Οικολογική</a:t>
            </a:r>
            <a:r>
              <a:rPr lang="en" dirty="0"/>
              <a:t> </a:t>
            </a:r>
            <a:r>
              <a:rPr lang="en" dirty="0" err="1"/>
              <a:t>λειτουργί</a:t>
            </a:r>
            <a:r>
              <a:rPr lang="en" dirty="0"/>
              <a:t>α α</a:t>
            </a:r>
            <a:r>
              <a:rPr lang="en" dirty="0" err="1"/>
              <a:t>έρ</a:t>
            </a:r>
            <a:r>
              <a:rPr lang="en" dirty="0"/>
              <a:t>α, 3D </a:t>
            </a:r>
            <a:r>
              <a:rPr lang="en" dirty="0" err="1"/>
              <a:t>θερμός</a:t>
            </a:r>
            <a:r>
              <a:rPr lang="en" dirty="0"/>
              <a:t> α</a:t>
            </a:r>
            <a:r>
              <a:rPr lang="en" dirty="0" err="1"/>
              <a:t>έρ</a:t>
            </a:r>
            <a:r>
              <a:rPr lang="en" dirty="0"/>
              <a:t>ας, </a:t>
            </a:r>
            <a:r>
              <a:rPr lang="en" dirty="0" err="1"/>
              <a:t>AirFry</a:t>
            </a:r>
            <a:endParaRPr lang="en" dirty="0"/>
          </a:p>
          <a:p>
            <a:pPr marL="457200" indent="-285750">
              <a:lnSpc>
                <a:spcPct val="114999"/>
              </a:lnSpc>
              <a:buSzPts val="900"/>
              <a:buChar char="●"/>
            </a:pPr>
            <a:r>
              <a:rPr lang="en" b="1" dirty="0" err="1"/>
              <a:t>Ατμός</a:t>
            </a:r>
            <a:r>
              <a:rPr lang="en" b="1" dirty="0"/>
              <a:t> (</a:t>
            </a:r>
            <a:r>
              <a:rPr lang="en" b="1" dirty="0" err="1"/>
              <a:t>με</a:t>
            </a:r>
            <a:r>
              <a:rPr lang="en" b="1" dirty="0"/>
              <a:t> </a:t>
            </a:r>
            <a:r>
              <a:rPr lang="en" b="1" dirty="0" err="1"/>
              <a:t>δοχείο</a:t>
            </a:r>
            <a:r>
              <a:rPr lang="en" b="1" dirty="0"/>
              <a:t> </a:t>
            </a:r>
            <a:r>
              <a:rPr lang="en" b="1" dirty="0" err="1"/>
              <a:t>νερού</a:t>
            </a:r>
            <a:r>
              <a:rPr lang="en" b="1" dirty="0"/>
              <a:t>): </a:t>
            </a:r>
            <a:r>
              <a:rPr lang="en" dirty="0" err="1"/>
              <a:t>Λειτουργί</a:t>
            </a:r>
            <a:r>
              <a:rPr lang="en" dirty="0"/>
              <a:t>α μα</a:t>
            </a:r>
            <a:r>
              <a:rPr lang="en" dirty="0" err="1"/>
              <a:t>γειρέμ</a:t>
            </a:r>
            <a:r>
              <a:rPr lang="en" dirty="0"/>
              <a:t>α</a:t>
            </a:r>
            <a:r>
              <a:rPr lang="en" dirty="0" err="1"/>
              <a:t>τος</a:t>
            </a:r>
            <a:r>
              <a:rPr lang="en" dirty="0"/>
              <a:t> </a:t>
            </a:r>
            <a:r>
              <a:rPr lang="en" dirty="0" err="1"/>
              <a:t>με</a:t>
            </a:r>
            <a:r>
              <a:rPr lang="en" dirty="0"/>
              <a:t> α</a:t>
            </a:r>
            <a:r>
              <a:rPr lang="en" dirty="0" err="1"/>
              <a:t>τμό</a:t>
            </a:r>
            <a:r>
              <a:rPr lang="en" dirty="0"/>
              <a:t> </a:t>
            </a:r>
            <a:r>
              <a:rPr lang="en" dirty="0" err="1"/>
              <a:t>μέσω</a:t>
            </a:r>
            <a:r>
              <a:rPr lang="en" dirty="0"/>
              <a:t> </a:t>
            </a:r>
            <a:r>
              <a:rPr lang="en" dirty="0" err="1"/>
              <a:t>ενσωμ</a:t>
            </a:r>
            <a:r>
              <a:rPr lang="en" dirty="0"/>
              <a:t>α</a:t>
            </a:r>
            <a:r>
              <a:rPr lang="en" dirty="0" err="1"/>
              <a:t>τωμένου</a:t>
            </a:r>
            <a:r>
              <a:rPr lang="en" dirty="0"/>
              <a:t> </a:t>
            </a:r>
            <a:r>
              <a:rPr lang="en" dirty="0" err="1"/>
              <a:t>δοχείου</a:t>
            </a:r>
            <a:r>
              <a:rPr lang="en" dirty="0"/>
              <a:t> </a:t>
            </a:r>
            <a:r>
              <a:rPr lang="en" dirty="0" err="1"/>
              <a:t>νερού</a:t>
            </a:r>
            <a:r>
              <a:rPr lang="en" dirty="0"/>
              <a:t>,</a:t>
            </a:r>
          </a:p>
          <a:p>
            <a:pPr marL="457200" indent="-285750">
              <a:lnSpc>
                <a:spcPct val="114999"/>
              </a:lnSpc>
              <a:buSzPts val="900"/>
              <a:buChar char="●"/>
            </a:pPr>
            <a:r>
              <a:rPr lang="en" b="1" dirty="0" err="1"/>
              <a:t>AirFry</a:t>
            </a:r>
            <a:r>
              <a:rPr lang="en" b="1" dirty="0"/>
              <a:t>:</a:t>
            </a:r>
            <a:r>
              <a:rPr lang="en" dirty="0"/>
              <a:t> Μα</a:t>
            </a:r>
            <a:r>
              <a:rPr lang="en" dirty="0" err="1"/>
              <a:t>γείρεμ</a:t>
            </a:r>
            <a:r>
              <a:rPr lang="en" dirty="0"/>
              <a:t>α </a:t>
            </a:r>
            <a:r>
              <a:rPr lang="en" dirty="0" err="1"/>
              <a:t>με</a:t>
            </a:r>
            <a:r>
              <a:rPr lang="en" dirty="0"/>
              <a:t> </a:t>
            </a:r>
            <a:r>
              <a:rPr lang="en" dirty="0" err="1"/>
              <a:t>κυκλοφορί</a:t>
            </a:r>
            <a:r>
              <a:rPr lang="en" dirty="0"/>
              <a:t>α </a:t>
            </a:r>
            <a:r>
              <a:rPr lang="en" dirty="0" err="1"/>
              <a:t>θερμού</a:t>
            </a:r>
            <a:r>
              <a:rPr lang="en" dirty="0"/>
              <a:t> α</a:t>
            </a:r>
            <a:r>
              <a:rPr lang="en" dirty="0" err="1"/>
              <a:t>έρ</a:t>
            </a:r>
            <a:r>
              <a:rPr lang="en" dirty="0"/>
              <a:t>α </a:t>
            </a:r>
            <a:r>
              <a:rPr lang="en" dirty="0" err="1"/>
              <a:t>υψηλής</a:t>
            </a:r>
            <a:r>
              <a:rPr lang="en" dirty="0"/>
              <a:t> </a:t>
            </a:r>
            <a:r>
              <a:rPr lang="en" dirty="0" err="1"/>
              <a:t>έντ</a:t>
            </a:r>
            <a:r>
              <a:rPr lang="en" dirty="0"/>
              <a:t>α</a:t>
            </a:r>
            <a:r>
              <a:rPr lang="en" dirty="0" err="1"/>
              <a:t>σης</a:t>
            </a:r>
            <a:r>
              <a:rPr lang="en" dirty="0"/>
              <a:t>, π</a:t>
            </a:r>
            <a:r>
              <a:rPr lang="en" dirty="0" err="1"/>
              <a:t>ου</a:t>
            </a:r>
            <a:r>
              <a:rPr lang="en" dirty="0"/>
              <a:t> π</a:t>
            </a:r>
            <a:r>
              <a:rPr lang="en" dirty="0" err="1"/>
              <a:t>ροσφέρει</a:t>
            </a:r>
            <a:r>
              <a:rPr lang="en" dirty="0"/>
              <a:t> απ</a:t>
            </a:r>
            <a:r>
              <a:rPr lang="en" dirty="0" err="1"/>
              <a:t>οτέλεσμ</a:t>
            </a:r>
            <a:r>
              <a:rPr lang="en" dirty="0"/>
              <a:t>α </a:t>
            </a:r>
            <a:r>
              <a:rPr lang="en" dirty="0" err="1"/>
              <a:t>τηγ</a:t>
            </a:r>
            <a:r>
              <a:rPr lang="en" dirty="0"/>
              <a:t>α</a:t>
            </a:r>
            <a:r>
              <a:rPr lang="en" dirty="0" err="1"/>
              <a:t>νίσμ</a:t>
            </a:r>
            <a:r>
              <a:rPr lang="en" dirty="0"/>
              <a:t>α</a:t>
            </a:r>
            <a:r>
              <a:rPr lang="en" dirty="0" err="1"/>
              <a:t>τος</a:t>
            </a:r>
            <a:r>
              <a:rPr lang="en" dirty="0"/>
              <a:t> </a:t>
            </a:r>
            <a:r>
              <a:rPr lang="en" dirty="0" err="1"/>
              <a:t>χωρίς</a:t>
            </a:r>
            <a:r>
              <a:rPr lang="en" dirty="0"/>
              <a:t> </a:t>
            </a:r>
            <a:r>
              <a:rPr lang="en" dirty="0" err="1"/>
              <a:t>τη</a:t>
            </a:r>
            <a:r>
              <a:rPr lang="en" dirty="0"/>
              <a:t> </a:t>
            </a:r>
            <a:r>
              <a:rPr lang="en" dirty="0" err="1"/>
              <a:t>χρήση</a:t>
            </a:r>
            <a:r>
              <a:rPr lang="en" dirty="0"/>
              <a:t> λα</a:t>
            </a:r>
            <a:r>
              <a:rPr lang="en" dirty="0" err="1"/>
              <a:t>διού</a:t>
            </a:r>
            <a:r>
              <a:rPr lang="en" dirty="0"/>
              <a:t>.</a:t>
            </a:r>
          </a:p>
          <a:p>
            <a:pPr marL="457200" indent="-285750">
              <a:lnSpc>
                <a:spcPct val="114999"/>
              </a:lnSpc>
              <a:buSzPts val="900"/>
              <a:buChar char="●"/>
            </a:pPr>
            <a:r>
              <a:rPr lang="en" dirty="0" err="1"/>
              <a:t>Χωρητικότητ</a:t>
            </a:r>
            <a:r>
              <a:rPr lang="en" dirty="0"/>
              <a:t>α </a:t>
            </a:r>
            <a:r>
              <a:rPr lang="en" b="1" dirty="0"/>
              <a:t>72 Lt</a:t>
            </a:r>
            <a:endParaRPr b="1"/>
          </a:p>
          <a:p>
            <a:pPr marL="45720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●"/>
            </a:pPr>
            <a:r>
              <a:rPr lang="en" dirty="0" err="1"/>
              <a:t>Ενεργει</a:t>
            </a:r>
            <a:r>
              <a:rPr lang="en" dirty="0"/>
              <a:t>α</a:t>
            </a:r>
            <a:r>
              <a:rPr lang="en" dirty="0" err="1"/>
              <a:t>κή</a:t>
            </a:r>
            <a:r>
              <a:rPr lang="en" dirty="0"/>
              <a:t> </a:t>
            </a:r>
            <a:r>
              <a:rPr lang="en" dirty="0" err="1"/>
              <a:t>κλάση</a:t>
            </a:r>
            <a:r>
              <a:rPr lang="en" b="1" dirty="0"/>
              <a:t> Α+</a:t>
            </a:r>
            <a:endParaRPr b="1"/>
          </a:p>
          <a:p>
            <a:pPr marL="457200" indent="-285750">
              <a:lnSpc>
                <a:spcPct val="114999"/>
              </a:lnSpc>
              <a:buSzPts val="900"/>
              <a:buChar char="●"/>
            </a:pPr>
            <a:r>
              <a:rPr lang="en" b="1" dirty="0" err="1"/>
              <a:t>Πυρολυτικό</a:t>
            </a:r>
            <a:r>
              <a:rPr lang="en" b="1" dirty="0"/>
              <a:t> </a:t>
            </a:r>
            <a:r>
              <a:rPr lang="en" dirty="0"/>
              <a:t>και </a:t>
            </a:r>
            <a:r>
              <a:rPr lang="en" dirty="0" err="1"/>
              <a:t>Υ</a:t>
            </a:r>
            <a:r>
              <a:rPr lang="en" b="1" dirty="0" err="1"/>
              <a:t>δρολυτικό</a:t>
            </a:r>
            <a:r>
              <a:rPr lang="en" b="1" dirty="0"/>
              <a:t> </a:t>
            </a:r>
            <a:r>
              <a:rPr lang="en" dirty="0" err="1"/>
              <a:t>σύστημ</a:t>
            </a:r>
            <a:r>
              <a:rPr lang="en" dirty="0"/>
              <a:t>α καθα</a:t>
            </a:r>
            <a:r>
              <a:rPr lang="en" dirty="0" err="1"/>
              <a:t>ρισμού</a:t>
            </a:r>
          </a:p>
          <a:p>
            <a:pPr marL="457200" indent="-285750">
              <a:lnSpc>
                <a:spcPct val="114999"/>
              </a:lnSpc>
              <a:buSzPts val="900"/>
              <a:buChar char="●"/>
            </a:pPr>
            <a:r>
              <a:rPr lang="en" b="1" dirty="0"/>
              <a:t>LED </a:t>
            </a:r>
            <a:r>
              <a:rPr lang="en" b="1" dirty="0" err="1"/>
              <a:t>οθόνη</a:t>
            </a:r>
            <a:r>
              <a:rPr lang="en" dirty="0"/>
              <a:t> α</a:t>
            </a:r>
            <a:r>
              <a:rPr lang="en" dirty="0" err="1"/>
              <a:t>φής</a:t>
            </a:r>
            <a:r>
              <a:rPr lang="en" dirty="0"/>
              <a:t> </a:t>
            </a:r>
            <a:r>
              <a:rPr lang="en" dirty="0" err="1"/>
              <a:t>με</a:t>
            </a:r>
            <a:r>
              <a:rPr lang="en" dirty="0"/>
              <a:t> 2 </a:t>
            </a:r>
            <a:r>
              <a:rPr lang="en" dirty="0" err="1"/>
              <a:t>στ</a:t>
            </a:r>
            <a:r>
              <a:rPr lang="en" dirty="0"/>
              <a:t>α</a:t>
            </a:r>
            <a:r>
              <a:rPr lang="en" dirty="0" err="1"/>
              <a:t>θερούς</a:t>
            </a:r>
            <a:r>
              <a:rPr lang="en" dirty="0"/>
              <a:t> </a:t>
            </a:r>
            <a:r>
              <a:rPr lang="en" dirty="0" err="1"/>
              <a:t>δι</a:t>
            </a:r>
            <a:r>
              <a:rPr lang="en" dirty="0"/>
              <a:t>α</a:t>
            </a:r>
            <a:r>
              <a:rPr lang="en" dirty="0" err="1"/>
              <a:t>κό</a:t>
            </a:r>
            <a:r>
              <a:rPr lang="en" dirty="0"/>
              <a:t>π</a:t>
            </a:r>
            <a:r>
              <a:rPr lang="en" dirty="0" err="1"/>
              <a:t>τες</a:t>
            </a:r>
            <a:endParaRPr lang="en" dirty="0"/>
          </a:p>
          <a:p>
            <a:pPr marL="45720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●"/>
            </a:pPr>
            <a:r>
              <a:rPr lang="en" err="1"/>
              <a:t>Φωτισμός</a:t>
            </a:r>
            <a:r>
              <a:rPr lang="en" dirty="0"/>
              <a:t> α</a:t>
            </a:r>
            <a:r>
              <a:rPr lang="en" err="1"/>
              <a:t>λογόνου</a:t>
            </a:r>
            <a:r>
              <a:rPr lang="en" dirty="0"/>
              <a:t>: </a:t>
            </a:r>
            <a:r>
              <a:rPr lang="en" err="1"/>
              <a:t>Γι</a:t>
            </a:r>
            <a:r>
              <a:rPr lang="en" dirty="0"/>
              <a:t>α α</a:t>
            </a:r>
            <a:r>
              <a:rPr lang="en" err="1"/>
              <a:t>κόμ</a:t>
            </a:r>
            <a:r>
              <a:rPr lang="en" dirty="0"/>
              <a:t>α κα</a:t>
            </a:r>
            <a:r>
              <a:rPr lang="en" err="1"/>
              <a:t>λύτερη</a:t>
            </a:r>
            <a:r>
              <a:rPr lang="en" dirty="0"/>
              <a:t> </a:t>
            </a:r>
            <a:r>
              <a:rPr lang="en" err="1"/>
              <a:t>ορ</a:t>
            </a:r>
            <a:r>
              <a:rPr lang="en" dirty="0"/>
              <a:t>α</a:t>
            </a:r>
            <a:r>
              <a:rPr lang="en" err="1"/>
              <a:t>τότητ</a:t>
            </a:r>
            <a:r>
              <a:rPr lang="en" dirty="0"/>
              <a:t>α και </a:t>
            </a:r>
            <a:r>
              <a:rPr lang="en" err="1"/>
              <a:t>φωτεινότητ</a:t>
            </a:r>
            <a:r>
              <a:rPr lang="en" dirty="0"/>
              <a:t>α </a:t>
            </a:r>
            <a:r>
              <a:rPr lang="en" err="1"/>
              <a:t>μέσ</a:t>
            </a:r>
            <a:r>
              <a:rPr lang="en" dirty="0"/>
              <a:t>α </a:t>
            </a:r>
            <a:r>
              <a:rPr lang="en" err="1"/>
              <a:t>στον</a:t>
            </a:r>
            <a:r>
              <a:rPr lang="en" dirty="0"/>
              <a:t> </a:t>
            </a:r>
            <a:r>
              <a:rPr lang="en" err="1"/>
              <a:t>φούρνο</a:t>
            </a:r>
            <a:endParaRPr err="1"/>
          </a:p>
          <a:p>
            <a:pPr marL="457200" indent="-279400">
              <a:lnSpc>
                <a:spcPct val="90000"/>
              </a:lnSpc>
              <a:spcBef>
                <a:spcPts val="200"/>
              </a:spcBef>
              <a:buClr>
                <a:schemeClr val="dk1"/>
              </a:buClr>
              <a:buSzPts val="900"/>
              <a:buFont typeface="Arial,Sans-Serif"/>
              <a:buChar char="●"/>
            </a:pPr>
            <a:r>
              <a:rPr lang="en" dirty="0" err="1"/>
              <a:t>Ενι</a:t>
            </a:r>
            <a:r>
              <a:rPr lang="en" dirty="0"/>
              <a:t>α</a:t>
            </a:r>
            <a:r>
              <a:rPr lang="en" dirty="0" err="1"/>
              <a:t>ίο</a:t>
            </a:r>
            <a:r>
              <a:rPr lang="en" dirty="0"/>
              <a:t> </a:t>
            </a:r>
            <a:r>
              <a:rPr lang="en" dirty="0" err="1"/>
              <a:t>Τετρ</a:t>
            </a:r>
            <a:r>
              <a:rPr lang="en" dirty="0"/>
              <a:t>απ</a:t>
            </a:r>
            <a:r>
              <a:rPr lang="en" dirty="0" err="1"/>
              <a:t>λό</a:t>
            </a:r>
            <a:r>
              <a:rPr lang="en" dirty="0"/>
              <a:t> </a:t>
            </a:r>
            <a:r>
              <a:rPr lang="en" dirty="0" err="1"/>
              <a:t>κρύστ</a:t>
            </a:r>
            <a:r>
              <a:rPr lang="en" dirty="0"/>
              <a:t>α</a:t>
            </a:r>
            <a:r>
              <a:rPr lang="en" dirty="0" err="1"/>
              <a:t>λλο</a:t>
            </a:r>
            <a:r>
              <a:rPr lang="en" dirty="0"/>
              <a:t> π</a:t>
            </a:r>
            <a:r>
              <a:rPr lang="en" dirty="0" err="1"/>
              <a:t>όρτ</a:t>
            </a:r>
            <a:r>
              <a:rPr lang="en" dirty="0"/>
              <a:t>ας π</a:t>
            </a:r>
            <a:r>
              <a:rPr lang="en" dirty="0" err="1"/>
              <a:t>ου</a:t>
            </a:r>
            <a:r>
              <a:rPr lang="en" dirty="0"/>
              <a:t> αφα</a:t>
            </a:r>
            <a:r>
              <a:rPr lang="en" dirty="0" err="1"/>
              <a:t>ιρείτ</a:t>
            </a:r>
            <a:r>
              <a:rPr lang="en" dirty="0"/>
              <a:t>αι </a:t>
            </a:r>
            <a:r>
              <a:rPr lang="en" dirty="0" err="1"/>
              <a:t>με</a:t>
            </a:r>
            <a:r>
              <a:rPr lang="en" dirty="0"/>
              <a:t> </a:t>
            </a:r>
            <a:r>
              <a:rPr lang="en" dirty="0" err="1"/>
              <a:t>το</a:t>
            </a:r>
            <a:r>
              <a:rPr lang="en" dirty="0"/>
              <a:t> π</a:t>
            </a:r>
            <a:r>
              <a:rPr lang="en" dirty="0" err="1"/>
              <a:t>άτημ</a:t>
            </a:r>
            <a:r>
              <a:rPr lang="en" dirty="0"/>
              <a:t>α 2 </a:t>
            </a:r>
            <a:r>
              <a:rPr lang="en" dirty="0" err="1"/>
              <a:t>κουμ</a:t>
            </a:r>
            <a:r>
              <a:rPr lang="en" dirty="0"/>
              <a:t>π</a:t>
            </a:r>
            <a:r>
              <a:rPr lang="en" dirty="0" err="1"/>
              <a:t>ιών</a:t>
            </a:r>
            <a:endParaRPr lang="en-US" dirty="0" err="1"/>
          </a:p>
          <a:p>
            <a:pPr marL="45720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●"/>
            </a:pPr>
            <a:r>
              <a:rPr lang="en" dirty="0" err="1"/>
              <a:t>Ρολόι</a:t>
            </a:r>
            <a:r>
              <a:rPr lang="en" dirty="0"/>
              <a:t> / </a:t>
            </a:r>
            <a:r>
              <a:rPr lang="en" dirty="0" err="1"/>
              <a:t>Ηλεκτρονικός</a:t>
            </a:r>
            <a:r>
              <a:rPr lang="en" dirty="0"/>
              <a:t> </a:t>
            </a:r>
            <a:r>
              <a:rPr lang="en" dirty="0" err="1"/>
              <a:t>Προγρ</a:t>
            </a:r>
            <a:r>
              <a:rPr lang="en" dirty="0"/>
              <a:t>α</a:t>
            </a:r>
            <a:r>
              <a:rPr lang="en" dirty="0" err="1"/>
              <a:t>μμ</a:t>
            </a:r>
            <a:r>
              <a:rPr lang="en" dirty="0"/>
              <a:t>α</a:t>
            </a:r>
            <a:r>
              <a:rPr lang="en" dirty="0" err="1"/>
              <a:t>τιστής</a:t>
            </a:r>
            <a:endParaRPr dirty="0" err="1"/>
          </a:p>
          <a:p>
            <a:pPr marL="457200" indent="-285750">
              <a:lnSpc>
                <a:spcPct val="115000"/>
              </a:lnSpc>
              <a:buClr>
                <a:schemeClr val="dk1"/>
              </a:buClr>
              <a:buSzPts val="900"/>
              <a:buChar char="●"/>
            </a:pPr>
            <a:r>
              <a:rPr lang="en" b="1" dirty="0" err="1"/>
              <a:t>Αξεσουάρ</a:t>
            </a:r>
            <a:r>
              <a:rPr lang="en" dirty="0"/>
              <a:t>: 1 πλα</a:t>
            </a:r>
            <a:r>
              <a:rPr lang="en" dirty="0" err="1"/>
              <a:t>ϊνή</a:t>
            </a:r>
            <a:r>
              <a:rPr lang="en" dirty="0"/>
              <a:t> </a:t>
            </a:r>
            <a:r>
              <a:rPr lang="en" dirty="0" err="1"/>
              <a:t>σχάρ</a:t>
            </a:r>
            <a:r>
              <a:rPr lang="en" dirty="0"/>
              <a:t>α, 1 </a:t>
            </a:r>
            <a:r>
              <a:rPr lang="en" dirty="0" err="1"/>
              <a:t>ρηχό</a:t>
            </a:r>
            <a:r>
              <a:rPr lang="en" dirty="0"/>
              <a:t> τα</a:t>
            </a:r>
            <a:r>
              <a:rPr lang="en" dirty="0" err="1"/>
              <a:t>ψί</a:t>
            </a:r>
            <a:r>
              <a:rPr lang="en" dirty="0"/>
              <a:t> &amp; 1 βα</a:t>
            </a:r>
            <a:r>
              <a:rPr lang="en" dirty="0" err="1"/>
              <a:t>θύ</a:t>
            </a:r>
            <a:r>
              <a:rPr lang="en" dirty="0"/>
              <a:t> τα</a:t>
            </a:r>
            <a:r>
              <a:rPr lang="en" dirty="0" err="1"/>
              <a:t>ψί</a:t>
            </a:r>
            <a:r>
              <a:rPr lang="en" dirty="0"/>
              <a:t>, 1 Τα</a:t>
            </a:r>
            <a:r>
              <a:rPr lang="en" dirty="0" err="1"/>
              <a:t>ψί</a:t>
            </a:r>
            <a:r>
              <a:rPr lang="en" dirty="0"/>
              <a:t> </a:t>
            </a:r>
            <a:r>
              <a:rPr lang="en" dirty="0" err="1"/>
              <a:t>AirFry</a:t>
            </a:r>
            <a:r>
              <a:rPr lang="en" dirty="0"/>
              <a:t>,  </a:t>
            </a:r>
            <a:r>
              <a:rPr lang="en" dirty="0" err="1"/>
              <a:t>τηλεσκο</a:t>
            </a:r>
            <a:r>
              <a:rPr lang="en" dirty="0"/>
              <a:t>π</a:t>
            </a:r>
            <a:r>
              <a:rPr lang="en" dirty="0" err="1"/>
              <a:t>ικος</a:t>
            </a:r>
            <a:r>
              <a:rPr lang="en" dirty="0"/>
              <a:t> </a:t>
            </a:r>
            <a:r>
              <a:rPr lang="en" dirty="0" err="1"/>
              <a:t>μηχ</a:t>
            </a:r>
            <a:r>
              <a:rPr lang="en" dirty="0"/>
              <a:t>α</a:t>
            </a:r>
            <a:r>
              <a:rPr lang="en" dirty="0" err="1"/>
              <a:t>νισός</a:t>
            </a:r>
            <a:r>
              <a:rPr lang="en" dirty="0"/>
              <a:t> </a:t>
            </a:r>
          </a:p>
          <a:p>
            <a:pPr marL="457200" lvl="0" algn="l" rtl="0">
              <a:spcBef>
                <a:spcPts val="0"/>
              </a:spcBef>
              <a:spcAft>
                <a:spcPts val="0"/>
              </a:spcAft>
            </a:pPr>
            <a:endParaRPr sz="700" b="1" u="sng" dirty="0"/>
          </a:p>
          <a:p>
            <a:pPr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700" b="1" dirty="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1" u="sng"/>
          </a:p>
          <a:p>
            <a:pPr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1">
              <a:solidFill>
                <a:schemeClr val="dk1"/>
              </a:solidFill>
            </a:endParaRPr>
          </a:p>
          <a:p>
            <a:pPr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</a:endParaRPr>
          </a:p>
          <a:p>
            <a:pPr lvl="0" indent="0" algn="l" rtl="0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900"/>
          </a:p>
          <a:p>
            <a:pPr marL="0" lvl="0" indent="0" algn="l" rtl="0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900" b="1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900">
              <a:solidFill>
                <a:srgbClr val="FF0000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900">
              <a:solidFill>
                <a:srgbClr val="FF0000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10" name="Google Shape;163;p28">
            <a:extLst>
              <a:ext uri="{FF2B5EF4-FFF2-40B4-BE49-F238E27FC236}">
                <a16:creationId xmlns:a16="http://schemas.microsoft.com/office/drawing/2014/main" id="{5599BDD2-A3E7-268F-25F2-094A37E7E840}"/>
              </a:ext>
            </a:extLst>
          </p:cNvPr>
          <p:cNvSpPr/>
          <p:nvPr/>
        </p:nvSpPr>
        <p:spPr>
          <a:xfrm>
            <a:off x="220681" y="247495"/>
            <a:ext cx="10457900" cy="76200"/>
          </a:xfrm>
          <a:prstGeom prst="rect">
            <a:avLst/>
          </a:prstGeom>
          <a:solidFill>
            <a:srgbClr val="388FC9"/>
          </a:solidFill>
          <a:ln>
            <a:solidFill>
              <a:srgbClr val="388FC9"/>
            </a:solidFill>
          </a:ln>
          <a:effectLst>
            <a:outerShdw blurRad="50800" dist="50800" dir="5400000" algn="ctr" rotWithShape="0">
              <a:srgbClr val="FFFFFF"/>
            </a:outerShdw>
          </a:effectLst>
        </p:spPr>
        <p:txBody>
          <a:bodyPr spcFirstLastPara="1" wrap="square" lIns="91433" tIns="45700" rIns="91433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" sz="1600" b="1" dirty="0">
              <a:solidFill>
                <a:schemeClr val="lt1"/>
              </a:solidFill>
            </a:endParaRPr>
          </a:p>
        </p:txBody>
      </p:sp>
      <p:pic>
        <p:nvPicPr>
          <p:cNvPr id="3" name="Picture 2" descr="A black oven with a fan inside&#10;&#10;AI-generated content may be incorrect.">
            <a:extLst>
              <a:ext uri="{FF2B5EF4-FFF2-40B4-BE49-F238E27FC236}">
                <a16:creationId xmlns:a16="http://schemas.microsoft.com/office/drawing/2014/main" id="{7B09D3E3-6873-E863-C503-3721856B94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671" y="1524000"/>
            <a:ext cx="3176332" cy="3228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2870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2abd5c2-7695-457c-9416-5ea783a7e317">
      <Terms xmlns="http://schemas.microsoft.com/office/infopath/2007/PartnerControls"/>
    </lcf76f155ced4ddcb4097134ff3c332f>
    <TaxCatchAll xmlns="46723f3c-8538-4aab-b4b0-b819e6fb2b9a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48A1C6776FF554ABAE8F11946734215" ma:contentTypeVersion="18" ma:contentTypeDescription="Create a new document." ma:contentTypeScope="" ma:versionID="19c536486b2b496615467ae381c0c596">
  <xsd:schema xmlns:xsd="http://www.w3.org/2001/XMLSchema" xmlns:xs="http://www.w3.org/2001/XMLSchema" xmlns:p="http://schemas.microsoft.com/office/2006/metadata/properties" xmlns:ns2="e2abd5c2-7695-457c-9416-5ea783a7e317" xmlns:ns3="46723f3c-8538-4aab-b4b0-b819e6fb2b9a" targetNamespace="http://schemas.microsoft.com/office/2006/metadata/properties" ma:root="true" ma:fieldsID="cf5557cc42db09b39db6a34efbe3232d" ns2:_="" ns3:_="">
    <xsd:import namespace="e2abd5c2-7695-457c-9416-5ea783a7e317"/>
    <xsd:import namespace="46723f3c-8538-4aab-b4b0-b819e6fb2b9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abd5c2-7695-457c-9416-5ea783a7e31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42e35d66-4b84-451c-a400-29d14baabb3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6723f3c-8538-4aab-b4b0-b819e6fb2b9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fb0321f-a65d-47a7-a6d4-6172d4ddec21}" ma:internalName="TaxCatchAll" ma:showField="CatchAllData" ma:web="46723f3c-8538-4aab-b4b0-b819e6fb2b9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369A0C1-3404-4640-996E-B2E0C2ADC453}">
  <ds:schemaRefs>
    <ds:schemaRef ds:uri="http://schemas.microsoft.com/office/2006/metadata/properties"/>
    <ds:schemaRef ds:uri="http://schemas.microsoft.com/office/infopath/2007/PartnerControls"/>
    <ds:schemaRef ds:uri="ff34a4a1-4ee4-4b09-8823-8988d7ad8c97"/>
    <ds:schemaRef ds:uri="b15fc5ff-e1e8-4837-8887-05b64a76be8a"/>
  </ds:schemaRefs>
</ds:datastoreItem>
</file>

<file path=customXml/itemProps2.xml><?xml version="1.0" encoding="utf-8"?>
<ds:datastoreItem xmlns:ds="http://schemas.openxmlformats.org/officeDocument/2006/customXml" ds:itemID="{E8264A56-0A3E-40DB-8E4C-976AECB4D44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7B62107-5C57-4742-AF8B-4523A5AEE89E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195</cp:revision>
  <dcterms:created xsi:type="dcterms:W3CDTF">2025-12-23T10:23:19Z</dcterms:created>
  <dcterms:modified xsi:type="dcterms:W3CDTF">2026-07-10T09:39:13Z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0x010100848A1C6776FF554ABAE8F11946734215</vt:lpwstr>
  </property>
  <property fmtid="{D5CDD505-2E9C-101B-9397-08002B2CF9AE}" pid="3" name="MSIP_Label_0067fe22-5eac-47ec-8e7b-0d161ebb91ad_Enabled">
    <vt:lpwstr>true</vt:lpwstr>
  </property>
  <property fmtid="{D5CDD505-2E9C-101B-9397-08002B2CF9AE}" pid="4" name="MSIP_Label_0067fe22-5eac-47ec-8e7b-0d161ebb91ad_SetDate">
    <vt:lpwstr>2025-12-23T10:23:24Z</vt:lpwstr>
  </property>
  <property fmtid="{D5CDD505-2E9C-101B-9397-08002B2CF9AE}" pid="5" name="MSIP_Label_0067fe22-5eac-47ec-8e7b-0d161ebb91ad_Method">
    <vt:lpwstr>Standard</vt:lpwstr>
  </property>
  <property fmtid="{D5CDD505-2E9C-101B-9397-08002B2CF9AE}" pid="6" name="MSIP_Label_0067fe22-5eac-47ec-8e7b-0d161ebb91ad_Name">
    <vt:lpwstr>Internal_NonPerData</vt:lpwstr>
  </property>
  <property fmtid="{D5CDD505-2E9C-101B-9397-08002B2CF9AE}" pid="7" name="MSIP_Label_0067fe22-5eac-47ec-8e7b-0d161ebb91ad_SiteId">
    <vt:lpwstr>ef5926db-9bdf-4f9f-9066-d8e7f03943f7</vt:lpwstr>
  </property>
  <property fmtid="{D5CDD505-2E9C-101B-9397-08002B2CF9AE}" pid="8" name="MSIP_Label_0067fe22-5eac-47ec-8e7b-0d161ebb91ad_ActionId">
    <vt:lpwstr>c24b99da-0090-4602-b614-347e46daf200</vt:lpwstr>
  </property>
  <property fmtid="{D5CDD505-2E9C-101B-9397-08002B2CF9AE}" pid="9" name="MSIP_Label_0067fe22-5eac-47ec-8e7b-0d161ebb91ad_ContentBits">
    <vt:lpwstr>2</vt:lpwstr>
  </property>
  <property fmtid="{D5CDD505-2E9C-101B-9397-08002B2CF9AE}" pid="10" name="MSIP_Label_0067fe22-5eac-47ec-8e7b-0d161ebb91ad_Tag">
    <vt:lpwstr>10, 3, 0, 2</vt:lpwstr>
  </property>
  <property fmtid="{D5CDD505-2E9C-101B-9397-08002B2CF9AE}" pid="11" name="ClassificationContentMarkingFooterLocations">
    <vt:lpwstr>office theme:8</vt:lpwstr>
  </property>
  <property fmtid="{D5CDD505-2E9C-101B-9397-08002B2CF9AE}" pid="12" name="ClassificationContentMarkingFooterText">
    <vt:lpwstr>Sensitivity: Internal / Non-Personal Data</vt:lpwstr>
  </property>
  <property fmtid="{D5CDD505-2E9C-101B-9397-08002B2CF9AE}" pid="13" name="MediaServiceImageTags">
    <vt:lpwstr/>
  </property>
</Properties>
</file>